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72"/>
  </p:notesMasterIdLst>
  <p:sldIdLst>
    <p:sldId id="277" r:id="rId2"/>
    <p:sldId id="295" r:id="rId3"/>
    <p:sldId id="296" r:id="rId4"/>
    <p:sldId id="297" r:id="rId5"/>
    <p:sldId id="298" r:id="rId6"/>
    <p:sldId id="299" r:id="rId7"/>
    <p:sldId id="301" r:id="rId8"/>
    <p:sldId id="300" r:id="rId9"/>
    <p:sldId id="346" r:id="rId10"/>
    <p:sldId id="332" r:id="rId11"/>
    <p:sldId id="333" r:id="rId12"/>
    <p:sldId id="334" r:id="rId13"/>
    <p:sldId id="335" r:id="rId14"/>
    <p:sldId id="336" r:id="rId15"/>
    <p:sldId id="337" r:id="rId16"/>
    <p:sldId id="338" r:id="rId17"/>
    <p:sldId id="339" r:id="rId18"/>
    <p:sldId id="340" r:id="rId19"/>
    <p:sldId id="341" r:id="rId20"/>
    <p:sldId id="342" r:id="rId21"/>
    <p:sldId id="259" r:id="rId22"/>
    <p:sldId id="281" r:id="rId23"/>
    <p:sldId id="260" r:id="rId24"/>
    <p:sldId id="261" r:id="rId25"/>
    <p:sldId id="282" r:id="rId26"/>
    <p:sldId id="287" r:id="rId27"/>
    <p:sldId id="262" r:id="rId28"/>
    <p:sldId id="263" r:id="rId29"/>
    <p:sldId id="264" r:id="rId30"/>
    <p:sldId id="265" r:id="rId31"/>
    <p:sldId id="266" r:id="rId32"/>
    <p:sldId id="267" r:id="rId33"/>
    <p:sldId id="268" r:id="rId34"/>
    <p:sldId id="283" r:id="rId35"/>
    <p:sldId id="284" r:id="rId36"/>
    <p:sldId id="285" r:id="rId37"/>
    <p:sldId id="343" r:id="rId38"/>
    <p:sldId id="288" r:id="rId39"/>
    <p:sldId id="290" r:id="rId40"/>
    <p:sldId id="291" r:id="rId41"/>
    <p:sldId id="292" r:id="rId42"/>
    <p:sldId id="293" r:id="rId43"/>
    <p:sldId id="269" r:id="rId44"/>
    <p:sldId id="270" r:id="rId45"/>
    <p:sldId id="271" r:id="rId46"/>
    <p:sldId id="344" r:id="rId47"/>
    <p:sldId id="347" r:id="rId48"/>
    <p:sldId id="361"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45" r:id="rId63"/>
    <p:sldId id="325" r:id="rId64"/>
    <p:sldId id="326" r:id="rId65"/>
    <p:sldId id="327" r:id="rId66"/>
    <p:sldId id="328" r:id="rId67"/>
    <p:sldId id="329" r:id="rId68"/>
    <p:sldId id="330" r:id="rId69"/>
    <p:sldId id="331" r:id="rId70"/>
    <p:sldId id="276"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5A74DD-62B5-43B0-B608-BEB703847281}">
          <p14:sldIdLst>
            <p14:sldId id="277"/>
            <p14:sldId id="295"/>
            <p14:sldId id="296"/>
            <p14:sldId id="297"/>
            <p14:sldId id="298"/>
            <p14:sldId id="299"/>
            <p14:sldId id="301"/>
            <p14:sldId id="300"/>
            <p14:sldId id="346"/>
            <p14:sldId id="332"/>
            <p14:sldId id="333"/>
            <p14:sldId id="334"/>
            <p14:sldId id="335"/>
            <p14:sldId id="336"/>
            <p14:sldId id="337"/>
            <p14:sldId id="338"/>
            <p14:sldId id="339"/>
            <p14:sldId id="340"/>
            <p14:sldId id="341"/>
            <p14:sldId id="342"/>
            <p14:sldId id="259"/>
            <p14:sldId id="281"/>
            <p14:sldId id="260"/>
            <p14:sldId id="261"/>
            <p14:sldId id="282"/>
            <p14:sldId id="287"/>
            <p14:sldId id="262"/>
            <p14:sldId id="263"/>
            <p14:sldId id="264"/>
            <p14:sldId id="265"/>
            <p14:sldId id="266"/>
            <p14:sldId id="267"/>
            <p14:sldId id="268"/>
            <p14:sldId id="283"/>
            <p14:sldId id="284"/>
            <p14:sldId id="285"/>
            <p14:sldId id="343"/>
            <p14:sldId id="288"/>
            <p14:sldId id="290"/>
            <p14:sldId id="291"/>
            <p14:sldId id="292"/>
            <p14:sldId id="293"/>
            <p14:sldId id="269"/>
            <p14:sldId id="270"/>
            <p14:sldId id="271"/>
            <p14:sldId id="344"/>
            <p14:sldId id="347"/>
            <p14:sldId id="361"/>
            <p14:sldId id="348"/>
            <p14:sldId id="349"/>
            <p14:sldId id="350"/>
            <p14:sldId id="351"/>
            <p14:sldId id="352"/>
            <p14:sldId id="353"/>
            <p14:sldId id="354"/>
            <p14:sldId id="355"/>
          </p14:sldIdLst>
        </p14:section>
        <p14:section name="Untitled Section" id="{F53B526E-CE3D-41B4-94FA-AAA98B90B27F}">
          <p14:sldIdLst>
            <p14:sldId id="356"/>
            <p14:sldId id="357"/>
            <p14:sldId id="358"/>
            <p14:sldId id="359"/>
            <p14:sldId id="360"/>
            <p14:sldId id="345"/>
            <p14:sldId id="325"/>
            <p14:sldId id="326"/>
            <p14:sldId id="327"/>
            <p14:sldId id="328"/>
            <p14:sldId id="329"/>
            <p14:sldId id="330"/>
            <p14:sldId id="331"/>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04FB8-9D41-41C5-BB1C-F51CFCFDFA1E}" type="doc">
      <dgm:prSet loTypeId="urn:microsoft.com/office/officeart/2005/8/layout/cycle1" loCatId="cycle" qsTypeId="urn:microsoft.com/office/officeart/2005/8/quickstyle/simple2" qsCatId="simple" csTypeId="urn:microsoft.com/office/officeart/2005/8/colors/accent1_2" csCatId="accent1" phldr="1"/>
      <dgm:spPr/>
      <dgm:t>
        <a:bodyPr/>
        <a:lstStyle/>
        <a:p>
          <a:endParaRPr lang="en-IN"/>
        </a:p>
      </dgm:t>
    </dgm:pt>
    <dgm:pt modelId="{DE11441A-5E42-4DC1-B3EF-233E832CDACB}">
      <dgm:prSet/>
      <dgm:spPr/>
      <dgm:t>
        <a:bodyPr/>
        <a:lstStyle/>
        <a:p>
          <a:pPr rtl="0"/>
          <a:r>
            <a:rPr lang="en-US" dirty="0" smtClean="0"/>
            <a:t>Spring  (6`-19`)</a:t>
          </a:r>
          <a:endParaRPr lang="en-IN" dirty="0"/>
        </a:p>
      </dgm:t>
    </dgm:pt>
    <dgm:pt modelId="{F87431E4-381D-428F-83BA-31DB9374E483}" type="parTrans" cxnId="{DC542686-1401-4405-BCB4-59C333269C98}">
      <dgm:prSet/>
      <dgm:spPr/>
      <dgm:t>
        <a:bodyPr/>
        <a:lstStyle/>
        <a:p>
          <a:endParaRPr lang="en-IN"/>
        </a:p>
      </dgm:t>
    </dgm:pt>
    <dgm:pt modelId="{C8B69B89-73CC-4D7A-9A44-1E1B89FD6BCC}" type="sibTrans" cxnId="{DC542686-1401-4405-BCB4-59C333269C98}">
      <dgm:prSet/>
      <dgm:spPr/>
      <dgm:t>
        <a:bodyPr/>
        <a:lstStyle/>
        <a:p>
          <a:endParaRPr lang="en-IN"/>
        </a:p>
      </dgm:t>
    </dgm:pt>
    <dgm:pt modelId="{E94879FE-FB4A-4339-944F-2E0270DB3D4D}">
      <dgm:prSet/>
      <dgm:spPr/>
      <dgm:t>
        <a:bodyPr/>
        <a:lstStyle/>
        <a:p>
          <a:pPr rtl="0"/>
          <a:r>
            <a:rPr lang="en-US" dirty="0" smtClean="0"/>
            <a:t>Summer (10’-24`)</a:t>
          </a:r>
          <a:endParaRPr lang="en-IN" dirty="0"/>
        </a:p>
      </dgm:t>
    </dgm:pt>
    <dgm:pt modelId="{CFEBB7F0-E973-4B73-B958-5C62E75584B6}" type="parTrans" cxnId="{A71899DC-D88A-4DBF-BAC4-2E1C9A9EA758}">
      <dgm:prSet/>
      <dgm:spPr/>
      <dgm:t>
        <a:bodyPr/>
        <a:lstStyle/>
        <a:p>
          <a:endParaRPr lang="en-IN"/>
        </a:p>
      </dgm:t>
    </dgm:pt>
    <dgm:pt modelId="{2FB47107-8AE2-4305-88DA-FBF580B0A2BE}" type="sibTrans" cxnId="{A71899DC-D88A-4DBF-BAC4-2E1C9A9EA758}">
      <dgm:prSet/>
      <dgm:spPr/>
      <dgm:t>
        <a:bodyPr/>
        <a:lstStyle/>
        <a:p>
          <a:endParaRPr lang="en-IN"/>
        </a:p>
      </dgm:t>
    </dgm:pt>
    <dgm:pt modelId="{EC9BB2EC-7B22-41FC-B6D0-3123029F1189}">
      <dgm:prSet/>
      <dgm:spPr/>
      <dgm:t>
        <a:bodyPr/>
        <a:lstStyle/>
        <a:p>
          <a:pPr rtl="0"/>
          <a:r>
            <a:rPr lang="en-US" dirty="0" smtClean="0"/>
            <a:t>Autumn (6`-20`)</a:t>
          </a:r>
          <a:endParaRPr lang="en-IN" dirty="0"/>
        </a:p>
      </dgm:t>
    </dgm:pt>
    <dgm:pt modelId="{6042AA55-DABF-47E8-9888-379F5547A6FD}" type="parTrans" cxnId="{1DC9E71E-E5DA-463D-A462-1DA96AFAF42E}">
      <dgm:prSet/>
      <dgm:spPr/>
      <dgm:t>
        <a:bodyPr/>
        <a:lstStyle/>
        <a:p>
          <a:endParaRPr lang="en-IN"/>
        </a:p>
      </dgm:t>
    </dgm:pt>
    <dgm:pt modelId="{7783B1AB-42AA-4014-9B09-D7BBDF870F07}" type="sibTrans" cxnId="{1DC9E71E-E5DA-463D-A462-1DA96AFAF42E}">
      <dgm:prSet/>
      <dgm:spPr/>
      <dgm:t>
        <a:bodyPr/>
        <a:lstStyle/>
        <a:p>
          <a:endParaRPr lang="en-IN"/>
        </a:p>
      </dgm:t>
    </dgm:pt>
    <dgm:pt modelId="{7D14D934-8D02-4DB1-BCE3-1A69BDEF2CB1}">
      <dgm:prSet/>
      <dgm:spPr/>
      <dgm:t>
        <a:bodyPr/>
        <a:lstStyle/>
        <a:p>
          <a:pPr rtl="0"/>
          <a:r>
            <a:rPr lang="en-US" dirty="0" smtClean="0"/>
            <a:t>Winter (1`-16`)</a:t>
          </a:r>
          <a:endParaRPr lang="en-IN" dirty="0"/>
        </a:p>
      </dgm:t>
    </dgm:pt>
    <dgm:pt modelId="{452A92AF-7821-40CE-A0EC-80C80C0BFEFC}" type="parTrans" cxnId="{1ECBC84B-D049-4B23-AC5B-2E058C1D4F93}">
      <dgm:prSet/>
      <dgm:spPr/>
      <dgm:t>
        <a:bodyPr/>
        <a:lstStyle/>
        <a:p>
          <a:endParaRPr lang="en-IN"/>
        </a:p>
      </dgm:t>
    </dgm:pt>
    <dgm:pt modelId="{AE42BA93-692A-42F5-8DEB-07B3A60191BD}" type="sibTrans" cxnId="{1ECBC84B-D049-4B23-AC5B-2E058C1D4F93}">
      <dgm:prSet/>
      <dgm:spPr/>
      <dgm:t>
        <a:bodyPr/>
        <a:lstStyle/>
        <a:p>
          <a:endParaRPr lang="en-IN"/>
        </a:p>
      </dgm:t>
    </dgm:pt>
    <dgm:pt modelId="{1824B267-EED4-45AC-BF04-66A210E88C79}" type="pres">
      <dgm:prSet presAssocID="{07104FB8-9D41-41C5-BB1C-F51CFCFDFA1E}" presName="cycle" presStyleCnt="0">
        <dgm:presLayoutVars>
          <dgm:dir/>
          <dgm:resizeHandles val="exact"/>
        </dgm:presLayoutVars>
      </dgm:prSet>
      <dgm:spPr/>
      <dgm:t>
        <a:bodyPr/>
        <a:lstStyle/>
        <a:p>
          <a:endParaRPr lang="en-IN"/>
        </a:p>
      </dgm:t>
    </dgm:pt>
    <dgm:pt modelId="{4E9CEE05-35C7-4303-912E-2FD7CE598A56}" type="pres">
      <dgm:prSet presAssocID="{DE11441A-5E42-4DC1-B3EF-233E832CDACB}" presName="dummy" presStyleCnt="0"/>
      <dgm:spPr/>
    </dgm:pt>
    <dgm:pt modelId="{98DAE0B7-059C-44E4-9B58-3AE4D5045988}" type="pres">
      <dgm:prSet presAssocID="{DE11441A-5E42-4DC1-B3EF-233E832CDACB}" presName="node" presStyleLbl="revTx" presStyleIdx="0" presStyleCnt="4">
        <dgm:presLayoutVars>
          <dgm:bulletEnabled val="1"/>
        </dgm:presLayoutVars>
      </dgm:prSet>
      <dgm:spPr/>
      <dgm:t>
        <a:bodyPr/>
        <a:lstStyle/>
        <a:p>
          <a:endParaRPr lang="en-IN"/>
        </a:p>
      </dgm:t>
    </dgm:pt>
    <dgm:pt modelId="{CBDD8AD1-1B3A-4B8B-B1BB-A6FF7C5A27B1}" type="pres">
      <dgm:prSet presAssocID="{C8B69B89-73CC-4D7A-9A44-1E1B89FD6BCC}" presName="sibTrans" presStyleLbl="node1" presStyleIdx="0" presStyleCnt="4"/>
      <dgm:spPr/>
      <dgm:t>
        <a:bodyPr/>
        <a:lstStyle/>
        <a:p>
          <a:endParaRPr lang="en-IN"/>
        </a:p>
      </dgm:t>
    </dgm:pt>
    <dgm:pt modelId="{8DADA566-CB0D-4490-BDDD-C443AD82C175}" type="pres">
      <dgm:prSet presAssocID="{E94879FE-FB4A-4339-944F-2E0270DB3D4D}" presName="dummy" presStyleCnt="0"/>
      <dgm:spPr/>
    </dgm:pt>
    <dgm:pt modelId="{BF7A7773-B12E-4DDA-AB35-0D2A1C9AF2F6}" type="pres">
      <dgm:prSet presAssocID="{E94879FE-FB4A-4339-944F-2E0270DB3D4D}" presName="node" presStyleLbl="revTx" presStyleIdx="1" presStyleCnt="4">
        <dgm:presLayoutVars>
          <dgm:bulletEnabled val="1"/>
        </dgm:presLayoutVars>
      </dgm:prSet>
      <dgm:spPr/>
      <dgm:t>
        <a:bodyPr/>
        <a:lstStyle/>
        <a:p>
          <a:endParaRPr lang="en-IN"/>
        </a:p>
      </dgm:t>
    </dgm:pt>
    <dgm:pt modelId="{65586DCB-D744-4693-B127-E1C0C4008D72}" type="pres">
      <dgm:prSet presAssocID="{2FB47107-8AE2-4305-88DA-FBF580B0A2BE}" presName="sibTrans" presStyleLbl="node1" presStyleIdx="1" presStyleCnt="4"/>
      <dgm:spPr/>
      <dgm:t>
        <a:bodyPr/>
        <a:lstStyle/>
        <a:p>
          <a:endParaRPr lang="en-IN"/>
        </a:p>
      </dgm:t>
    </dgm:pt>
    <dgm:pt modelId="{25C86AC5-1D99-4EA5-BA55-1BCA250E5899}" type="pres">
      <dgm:prSet presAssocID="{EC9BB2EC-7B22-41FC-B6D0-3123029F1189}" presName="dummy" presStyleCnt="0"/>
      <dgm:spPr/>
    </dgm:pt>
    <dgm:pt modelId="{755BDEB3-E43E-45F3-8F29-35F6B7BA0D6E}" type="pres">
      <dgm:prSet presAssocID="{EC9BB2EC-7B22-41FC-B6D0-3123029F1189}" presName="node" presStyleLbl="revTx" presStyleIdx="2" presStyleCnt="4">
        <dgm:presLayoutVars>
          <dgm:bulletEnabled val="1"/>
        </dgm:presLayoutVars>
      </dgm:prSet>
      <dgm:spPr/>
      <dgm:t>
        <a:bodyPr/>
        <a:lstStyle/>
        <a:p>
          <a:endParaRPr lang="en-IN"/>
        </a:p>
      </dgm:t>
    </dgm:pt>
    <dgm:pt modelId="{67D26598-F2FB-4905-A647-33E3608DD31B}" type="pres">
      <dgm:prSet presAssocID="{7783B1AB-42AA-4014-9B09-D7BBDF870F07}" presName="sibTrans" presStyleLbl="node1" presStyleIdx="2" presStyleCnt="4"/>
      <dgm:spPr/>
      <dgm:t>
        <a:bodyPr/>
        <a:lstStyle/>
        <a:p>
          <a:endParaRPr lang="en-IN"/>
        </a:p>
      </dgm:t>
    </dgm:pt>
    <dgm:pt modelId="{F5A9E455-7E12-4B07-8130-A15D8A4DC495}" type="pres">
      <dgm:prSet presAssocID="{7D14D934-8D02-4DB1-BCE3-1A69BDEF2CB1}" presName="dummy" presStyleCnt="0"/>
      <dgm:spPr/>
    </dgm:pt>
    <dgm:pt modelId="{CB544894-0D05-47D5-89AE-8545BD8915E8}" type="pres">
      <dgm:prSet presAssocID="{7D14D934-8D02-4DB1-BCE3-1A69BDEF2CB1}" presName="node" presStyleLbl="revTx" presStyleIdx="3" presStyleCnt="4">
        <dgm:presLayoutVars>
          <dgm:bulletEnabled val="1"/>
        </dgm:presLayoutVars>
      </dgm:prSet>
      <dgm:spPr/>
      <dgm:t>
        <a:bodyPr/>
        <a:lstStyle/>
        <a:p>
          <a:endParaRPr lang="en-IN"/>
        </a:p>
      </dgm:t>
    </dgm:pt>
    <dgm:pt modelId="{EA21BCAF-6BA3-40EA-880A-E5C46AD0B384}" type="pres">
      <dgm:prSet presAssocID="{AE42BA93-692A-42F5-8DEB-07B3A60191BD}" presName="sibTrans" presStyleLbl="node1" presStyleIdx="3" presStyleCnt="4"/>
      <dgm:spPr/>
      <dgm:t>
        <a:bodyPr/>
        <a:lstStyle/>
        <a:p>
          <a:endParaRPr lang="en-IN"/>
        </a:p>
      </dgm:t>
    </dgm:pt>
  </dgm:ptLst>
  <dgm:cxnLst>
    <dgm:cxn modelId="{D956E90F-3FFC-45A5-B687-C6F737738828}" type="presOf" srcId="{DE11441A-5E42-4DC1-B3EF-233E832CDACB}" destId="{98DAE0B7-059C-44E4-9B58-3AE4D5045988}" srcOrd="0" destOrd="0" presId="urn:microsoft.com/office/officeart/2005/8/layout/cycle1"/>
    <dgm:cxn modelId="{A71899DC-D88A-4DBF-BAC4-2E1C9A9EA758}" srcId="{07104FB8-9D41-41C5-BB1C-F51CFCFDFA1E}" destId="{E94879FE-FB4A-4339-944F-2E0270DB3D4D}" srcOrd="1" destOrd="0" parTransId="{CFEBB7F0-E973-4B73-B958-5C62E75584B6}" sibTransId="{2FB47107-8AE2-4305-88DA-FBF580B0A2BE}"/>
    <dgm:cxn modelId="{EE644841-CC17-4437-8883-E5E75C6E152A}" type="presOf" srcId="{7783B1AB-42AA-4014-9B09-D7BBDF870F07}" destId="{67D26598-F2FB-4905-A647-33E3608DD31B}" srcOrd="0" destOrd="0" presId="urn:microsoft.com/office/officeart/2005/8/layout/cycle1"/>
    <dgm:cxn modelId="{DC542686-1401-4405-BCB4-59C333269C98}" srcId="{07104FB8-9D41-41C5-BB1C-F51CFCFDFA1E}" destId="{DE11441A-5E42-4DC1-B3EF-233E832CDACB}" srcOrd="0" destOrd="0" parTransId="{F87431E4-381D-428F-83BA-31DB9374E483}" sibTransId="{C8B69B89-73CC-4D7A-9A44-1E1B89FD6BCC}"/>
    <dgm:cxn modelId="{1DC9E71E-E5DA-463D-A462-1DA96AFAF42E}" srcId="{07104FB8-9D41-41C5-BB1C-F51CFCFDFA1E}" destId="{EC9BB2EC-7B22-41FC-B6D0-3123029F1189}" srcOrd="2" destOrd="0" parTransId="{6042AA55-DABF-47E8-9888-379F5547A6FD}" sibTransId="{7783B1AB-42AA-4014-9B09-D7BBDF870F07}"/>
    <dgm:cxn modelId="{EC598735-0E50-4C59-9311-AFB24214077B}" type="presOf" srcId="{7D14D934-8D02-4DB1-BCE3-1A69BDEF2CB1}" destId="{CB544894-0D05-47D5-89AE-8545BD8915E8}" srcOrd="0" destOrd="0" presId="urn:microsoft.com/office/officeart/2005/8/layout/cycle1"/>
    <dgm:cxn modelId="{399D6A1A-695E-4D84-8062-363721BFBE1E}" type="presOf" srcId="{EC9BB2EC-7B22-41FC-B6D0-3123029F1189}" destId="{755BDEB3-E43E-45F3-8F29-35F6B7BA0D6E}" srcOrd="0" destOrd="0" presId="urn:microsoft.com/office/officeart/2005/8/layout/cycle1"/>
    <dgm:cxn modelId="{24EE7E86-5B69-4314-A69C-70C473C751E1}" type="presOf" srcId="{C8B69B89-73CC-4D7A-9A44-1E1B89FD6BCC}" destId="{CBDD8AD1-1B3A-4B8B-B1BB-A6FF7C5A27B1}" srcOrd="0" destOrd="0" presId="urn:microsoft.com/office/officeart/2005/8/layout/cycle1"/>
    <dgm:cxn modelId="{1ECBC84B-D049-4B23-AC5B-2E058C1D4F93}" srcId="{07104FB8-9D41-41C5-BB1C-F51CFCFDFA1E}" destId="{7D14D934-8D02-4DB1-BCE3-1A69BDEF2CB1}" srcOrd="3" destOrd="0" parTransId="{452A92AF-7821-40CE-A0EC-80C80C0BFEFC}" sibTransId="{AE42BA93-692A-42F5-8DEB-07B3A60191BD}"/>
    <dgm:cxn modelId="{E7FBA65F-0577-48F4-99BD-BBA149EE9EDC}" type="presOf" srcId="{07104FB8-9D41-41C5-BB1C-F51CFCFDFA1E}" destId="{1824B267-EED4-45AC-BF04-66A210E88C79}" srcOrd="0" destOrd="0" presId="urn:microsoft.com/office/officeart/2005/8/layout/cycle1"/>
    <dgm:cxn modelId="{5323CA6A-F4A1-41D2-A768-199AFEF829E3}" type="presOf" srcId="{E94879FE-FB4A-4339-944F-2E0270DB3D4D}" destId="{BF7A7773-B12E-4DDA-AB35-0D2A1C9AF2F6}" srcOrd="0" destOrd="0" presId="urn:microsoft.com/office/officeart/2005/8/layout/cycle1"/>
    <dgm:cxn modelId="{F1D4CBC2-21CB-4A62-A080-FB61B893E6DF}" type="presOf" srcId="{AE42BA93-692A-42F5-8DEB-07B3A60191BD}" destId="{EA21BCAF-6BA3-40EA-880A-E5C46AD0B384}" srcOrd="0" destOrd="0" presId="urn:microsoft.com/office/officeart/2005/8/layout/cycle1"/>
    <dgm:cxn modelId="{BFF73077-3108-4E2F-82B4-60438915E31D}" type="presOf" srcId="{2FB47107-8AE2-4305-88DA-FBF580B0A2BE}" destId="{65586DCB-D744-4693-B127-E1C0C4008D72}" srcOrd="0" destOrd="0" presId="urn:microsoft.com/office/officeart/2005/8/layout/cycle1"/>
    <dgm:cxn modelId="{24A9E9BB-FE28-476B-91F0-FF648E4BDB85}" type="presParOf" srcId="{1824B267-EED4-45AC-BF04-66A210E88C79}" destId="{4E9CEE05-35C7-4303-912E-2FD7CE598A56}" srcOrd="0" destOrd="0" presId="urn:microsoft.com/office/officeart/2005/8/layout/cycle1"/>
    <dgm:cxn modelId="{115168A7-D8A8-4072-8DC2-08478ABB4BFE}" type="presParOf" srcId="{1824B267-EED4-45AC-BF04-66A210E88C79}" destId="{98DAE0B7-059C-44E4-9B58-3AE4D5045988}" srcOrd="1" destOrd="0" presId="urn:microsoft.com/office/officeart/2005/8/layout/cycle1"/>
    <dgm:cxn modelId="{44DB2331-A165-45D6-8067-25E893020144}" type="presParOf" srcId="{1824B267-EED4-45AC-BF04-66A210E88C79}" destId="{CBDD8AD1-1B3A-4B8B-B1BB-A6FF7C5A27B1}" srcOrd="2" destOrd="0" presId="urn:microsoft.com/office/officeart/2005/8/layout/cycle1"/>
    <dgm:cxn modelId="{FD5E6275-2B8D-4D8E-A896-F449111ED0CE}" type="presParOf" srcId="{1824B267-EED4-45AC-BF04-66A210E88C79}" destId="{8DADA566-CB0D-4490-BDDD-C443AD82C175}" srcOrd="3" destOrd="0" presId="urn:microsoft.com/office/officeart/2005/8/layout/cycle1"/>
    <dgm:cxn modelId="{56EEE9FE-F238-4939-A8E2-3CACFC10A105}" type="presParOf" srcId="{1824B267-EED4-45AC-BF04-66A210E88C79}" destId="{BF7A7773-B12E-4DDA-AB35-0D2A1C9AF2F6}" srcOrd="4" destOrd="0" presId="urn:microsoft.com/office/officeart/2005/8/layout/cycle1"/>
    <dgm:cxn modelId="{D065B738-2502-4B44-BC11-1B8A5EE3C01B}" type="presParOf" srcId="{1824B267-EED4-45AC-BF04-66A210E88C79}" destId="{65586DCB-D744-4693-B127-E1C0C4008D72}" srcOrd="5" destOrd="0" presId="urn:microsoft.com/office/officeart/2005/8/layout/cycle1"/>
    <dgm:cxn modelId="{5724C9D7-82BE-47C1-8FF6-72C8E34B0D1C}" type="presParOf" srcId="{1824B267-EED4-45AC-BF04-66A210E88C79}" destId="{25C86AC5-1D99-4EA5-BA55-1BCA250E5899}" srcOrd="6" destOrd="0" presId="urn:microsoft.com/office/officeart/2005/8/layout/cycle1"/>
    <dgm:cxn modelId="{D6AFD06C-0C06-4EBC-A16F-F0CE03C0B175}" type="presParOf" srcId="{1824B267-EED4-45AC-BF04-66A210E88C79}" destId="{755BDEB3-E43E-45F3-8F29-35F6B7BA0D6E}" srcOrd="7" destOrd="0" presId="urn:microsoft.com/office/officeart/2005/8/layout/cycle1"/>
    <dgm:cxn modelId="{062BAE33-3AA5-485C-A7D4-1D54BA209A15}" type="presParOf" srcId="{1824B267-EED4-45AC-BF04-66A210E88C79}" destId="{67D26598-F2FB-4905-A647-33E3608DD31B}" srcOrd="8" destOrd="0" presId="urn:microsoft.com/office/officeart/2005/8/layout/cycle1"/>
    <dgm:cxn modelId="{EFF06750-4125-4C78-A8D1-4B870E537E7E}" type="presParOf" srcId="{1824B267-EED4-45AC-BF04-66A210E88C79}" destId="{F5A9E455-7E12-4B07-8130-A15D8A4DC495}" srcOrd="9" destOrd="0" presId="urn:microsoft.com/office/officeart/2005/8/layout/cycle1"/>
    <dgm:cxn modelId="{D473B95B-02E1-4ECD-B5F0-209268893586}" type="presParOf" srcId="{1824B267-EED4-45AC-BF04-66A210E88C79}" destId="{CB544894-0D05-47D5-89AE-8545BD8915E8}" srcOrd="10" destOrd="0" presId="urn:microsoft.com/office/officeart/2005/8/layout/cycle1"/>
    <dgm:cxn modelId="{4B431E0B-89BC-4194-BDCA-DFBA14CACB26}" type="presParOf" srcId="{1824B267-EED4-45AC-BF04-66A210E88C79}" destId="{EA21BCAF-6BA3-40EA-880A-E5C46AD0B384}"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AE0B7-059C-44E4-9B58-3AE4D5045988}">
      <dsp:nvSpPr>
        <dsp:cNvPr id="0" name=""/>
        <dsp:cNvSpPr/>
      </dsp:nvSpPr>
      <dsp:spPr>
        <a:xfrm>
          <a:off x="5114411" y="116716"/>
          <a:ext cx="1861659" cy="186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rtl="0">
            <a:lnSpc>
              <a:spcPct val="90000"/>
            </a:lnSpc>
            <a:spcBef>
              <a:spcPct val="0"/>
            </a:spcBef>
            <a:spcAft>
              <a:spcPct val="35000"/>
            </a:spcAft>
          </a:pPr>
          <a:r>
            <a:rPr lang="en-US" sz="4000" kern="1200" dirty="0" smtClean="0"/>
            <a:t>Spring  (6`-19`)</a:t>
          </a:r>
          <a:endParaRPr lang="en-IN" sz="4000" kern="1200" dirty="0"/>
        </a:p>
      </dsp:txBody>
      <dsp:txXfrm>
        <a:off x="5114411" y="116716"/>
        <a:ext cx="1861659" cy="1861659"/>
      </dsp:txXfrm>
    </dsp:sp>
    <dsp:sp modelId="{CBDD8AD1-1B3A-4B8B-B1BB-A6FF7C5A27B1}">
      <dsp:nvSpPr>
        <dsp:cNvPr id="0" name=""/>
        <dsp:cNvSpPr/>
      </dsp:nvSpPr>
      <dsp:spPr>
        <a:xfrm>
          <a:off x="1835708" y="-495"/>
          <a:ext cx="5257574" cy="5257574"/>
        </a:xfrm>
        <a:prstGeom prst="circularArrow">
          <a:avLst>
            <a:gd name="adj1" fmla="val 6905"/>
            <a:gd name="adj2" fmla="val 465567"/>
            <a:gd name="adj3" fmla="val 548508"/>
            <a:gd name="adj4" fmla="val 20585924"/>
            <a:gd name="adj5" fmla="val 8056"/>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F7A7773-B12E-4DDA-AB35-0D2A1C9AF2F6}">
      <dsp:nvSpPr>
        <dsp:cNvPr id="0" name=""/>
        <dsp:cNvSpPr/>
      </dsp:nvSpPr>
      <dsp:spPr>
        <a:xfrm>
          <a:off x="5114411" y="3278207"/>
          <a:ext cx="1861659" cy="186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rtl="0">
            <a:lnSpc>
              <a:spcPct val="90000"/>
            </a:lnSpc>
            <a:spcBef>
              <a:spcPct val="0"/>
            </a:spcBef>
            <a:spcAft>
              <a:spcPct val="35000"/>
            </a:spcAft>
          </a:pPr>
          <a:r>
            <a:rPr lang="en-US" sz="4000" kern="1200" dirty="0" smtClean="0"/>
            <a:t>Summer (10’-24`)</a:t>
          </a:r>
          <a:endParaRPr lang="en-IN" sz="4000" kern="1200" dirty="0"/>
        </a:p>
      </dsp:txBody>
      <dsp:txXfrm>
        <a:off x="5114411" y="3278207"/>
        <a:ext cx="1861659" cy="1861659"/>
      </dsp:txXfrm>
    </dsp:sp>
    <dsp:sp modelId="{65586DCB-D744-4693-B127-E1C0C4008D72}">
      <dsp:nvSpPr>
        <dsp:cNvPr id="0" name=""/>
        <dsp:cNvSpPr/>
      </dsp:nvSpPr>
      <dsp:spPr>
        <a:xfrm>
          <a:off x="1835708" y="-495"/>
          <a:ext cx="5257574" cy="5257574"/>
        </a:xfrm>
        <a:prstGeom prst="circularArrow">
          <a:avLst>
            <a:gd name="adj1" fmla="val 6905"/>
            <a:gd name="adj2" fmla="val 465567"/>
            <a:gd name="adj3" fmla="val 5948508"/>
            <a:gd name="adj4" fmla="val 4385924"/>
            <a:gd name="adj5" fmla="val 8056"/>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55BDEB3-E43E-45F3-8F29-35F6B7BA0D6E}">
      <dsp:nvSpPr>
        <dsp:cNvPr id="0" name=""/>
        <dsp:cNvSpPr/>
      </dsp:nvSpPr>
      <dsp:spPr>
        <a:xfrm>
          <a:off x="1952920" y="3278207"/>
          <a:ext cx="1861659" cy="186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rtl="0">
            <a:lnSpc>
              <a:spcPct val="90000"/>
            </a:lnSpc>
            <a:spcBef>
              <a:spcPct val="0"/>
            </a:spcBef>
            <a:spcAft>
              <a:spcPct val="35000"/>
            </a:spcAft>
          </a:pPr>
          <a:r>
            <a:rPr lang="en-US" sz="4000" kern="1200" dirty="0" smtClean="0"/>
            <a:t>Autumn (6`-20`)</a:t>
          </a:r>
          <a:endParaRPr lang="en-IN" sz="4000" kern="1200" dirty="0"/>
        </a:p>
      </dsp:txBody>
      <dsp:txXfrm>
        <a:off x="1952920" y="3278207"/>
        <a:ext cx="1861659" cy="1861659"/>
      </dsp:txXfrm>
    </dsp:sp>
    <dsp:sp modelId="{67D26598-F2FB-4905-A647-33E3608DD31B}">
      <dsp:nvSpPr>
        <dsp:cNvPr id="0" name=""/>
        <dsp:cNvSpPr/>
      </dsp:nvSpPr>
      <dsp:spPr>
        <a:xfrm>
          <a:off x="1835708" y="-495"/>
          <a:ext cx="5257574" cy="5257574"/>
        </a:xfrm>
        <a:prstGeom prst="circularArrow">
          <a:avLst>
            <a:gd name="adj1" fmla="val 6905"/>
            <a:gd name="adj2" fmla="val 465567"/>
            <a:gd name="adj3" fmla="val 11348508"/>
            <a:gd name="adj4" fmla="val 9785924"/>
            <a:gd name="adj5" fmla="val 8056"/>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B544894-0D05-47D5-89AE-8545BD8915E8}">
      <dsp:nvSpPr>
        <dsp:cNvPr id="0" name=""/>
        <dsp:cNvSpPr/>
      </dsp:nvSpPr>
      <dsp:spPr>
        <a:xfrm>
          <a:off x="1952920" y="116716"/>
          <a:ext cx="1861659" cy="186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rtl="0">
            <a:lnSpc>
              <a:spcPct val="90000"/>
            </a:lnSpc>
            <a:spcBef>
              <a:spcPct val="0"/>
            </a:spcBef>
            <a:spcAft>
              <a:spcPct val="35000"/>
            </a:spcAft>
          </a:pPr>
          <a:r>
            <a:rPr lang="en-US" sz="4000" kern="1200" dirty="0" smtClean="0"/>
            <a:t>Winter (1`-16`)</a:t>
          </a:r>
          <a:endParaRPr lang="en-IN" sz="4000" kern="1200" dirty="0"/>
        </a:p>
      </dsp:txBody>
      <dsp:txXfrm>
        <a:off x="1952920" y="116716"/>
        <a:ext cx="1861659" cy="1861659"/>
      </dsp:txXfrm>
    </dsp:sp>
    <dsp:sp modelId="{EA21BCAF-6BA3-40EA-880A-E5C46AD0B384}">
      <dsp:nvSpPr>
        <dsp:cNvPr id="0" name=""/>
        <dsp:cNvSpPr/>
      </dsp:nvSpPr>
      <dsp:spPr>
        <a:xfrm>
          <a:off x="1835708" y="-495"/>
          <a:ext cx="5257574" cy="5257574"/>
        </a:xfrm>
        <a:prstGeom prst="circularArrow">
          <a:avLst>
            <a:gd name="adj1" fmla="val 6905"/>
            <a:gd name="adj2" fmla="val 465567"/>
            <a:gd name="adj3" fmla="val 16748508"/>
            <a:gd name="adj4" fmla="val 15185924"/>
            <a:gd name="adj5" fmla="val 8056"/>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CEBDC2-E969-4947-B54E-2936379D147D}" type="datetimeFigureOut">
              <a:rPr lang="en-IN" smtClean="0"/>
              <a:pPr/>
              <a:t>13-01-2012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91D0D-FA8E-4884-9D79-C9A27763E8DB}" type="slidenum">
              <a:rPr lang="en-IN" smtClean="0"/>
              <a:pPr/>
              <a:t>‹#›</a:t>
            </a:fld>
            <a:endParaRPr lang="en-IN"/>
          </a:p>
        </p:txBody>
      </p:sp>
    </p:spTree>
    <p:extLst>
      <p:ext uri="{BB962C8B-B14F-4D97-AF65-F5344CB8AC3E}">
        <p14:creationId xmlns:p14="http://schemas.microsoft.com/office/powerpoint/2010/main" val="96506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t>
            </a:r>
            <a:r>
              <a:rPr lang="en-US" dirty="0" err="1" smtClean="0"/>
              <a:t>european</a:t>
            </a:r>
            <a:r>
              <a:rPr lang="en-US" dirty="0" smtClean="0"/>
              <a:t> explorer</a:t>
            </a:r>
            <a:r>
              <a:rPr lang="en-US" baseline="0" dirty="0" smtClean="0"/>
              <a:t> was discovered </a:t>
            </a:r>
            <a:endParaRPr lang="en-IN" dirty="0"/>
          </a:p>
        </p:txBody>
      </p:sp>
      <p:sp>
        <p:nvSpPr>
          <p:cNvPr id="4" name="Slide Number Placeholder 3"/>
          <p:cNvSpPr>
            <a:spLocks noGrp="1"/>
          </p:cNvSpPr>
          <p:nvPr>
            <p:ph type="sldNum" sz="quarter" idx="10"/>
          </p:nvPr>
        </p:nvSpPr>
        <p:spPr/>
        <p:txBody>
          <a:bodyPr/>
          <a:lstStyle/>
          <a:p>
            <a:fld id="{B097230C-F4F6-4384-886A-780240267E9A}" type="slidenum">
              <a:rPr lang="en-IN" smtClean="0"/>
              <a:pPr/>
              <a:t>3</a:t>
            </a:fld>
            <a:endParaRPr lang="en-IN"/>
          </a:p>
        </p:txBody>
      </p:sp>
    </p:spTree>
    <p:extLst>
      <p:ext uri="{BB962C8B-B14F-4D97-AF65-F5344CB8AC3E}">
        <p14:creationId xmlns:p14="http://schemas.microsoft.com/office/powerpoint/2010/main" val="27702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Southern</a:t>
            </a:r>
            <a:r>
              <a:rPr lang="en-US" baseline="0" dirty="0" smtClean="0"/>
              <a:t> tip of north island</a:t>
            </a:r>
            <a:endParaRPr lang="en-IN" dirty="0"/>
          </a:p>
        </p:txBody>
      </p:sp>
      <p:sp>
        <p:nvSpPr>
          <p:cNvPr id="4" name="Slide Number Placeholder 3"/>
          <p:cNvSpPr>
            <a:spLocks noGrp="1"/>
          </p:cNvSpPr>
          <p:nvPr>
            <p:ph type="sldNum" sz="quarter" idx="10"/>
          </p:nvPr>
        </p:nvSpPr>
        <p:spPr/>
        <p:txBody>
          <a:bodyPr/>
          <a:lstStyle/>
          <a:p>
            <a:fld id="{B097230C-F4F6-4384-886A-780240267E9A}" type="slidenum">
              <a:rPr lang="en-IN" smtClean="0"/>
              <a:pPr/>
              <a:t>4</a:t>
            </a:fld>
            <a:endParaRPr lang="en-IN"/>
          </a:p>
        </p:txBody>
      </p:sp>
    </p:spTree>
    <p:extLst>
      <p:ext uri="{BB962C8B-B14F-4D97-AF65-F5344CB8AC3E}">
        <p14:creationId xmlns:p14="http://schemas.microsoft.com/office/powerpoint/2010/main" val="2970066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F91D0D-FA8E-4884-9D79-C9A27763E8DB}" type="slidenum">
              <a:rPr lang="en-IN" smtClean="0"/>
              <a:pPr/>
              <a:t>21</a:t>
            </a:fld>
            <a:endParaRPr lang="en-IN"/>
          </a:p>
        </p:txBody>
      </p:sp>
    </p:spTree>
    <p:extLst>
      <p:ext uri="{BB962C8B-B14F-4D97-AF65-F5344CB8AC3E}">
        <p14:creationId xmlns:p14="http://schemas.microsoft.com/office/powerpoint/2010/main" val="24598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6E5163D-9FE4-41B4-BCD2-C6ABAA8C2739}" type="datetimeFigureOut">
              <a:rPr lang="en-IN" smtClean="0"/>
              <a:pPr/>
              <a:t>13-01-2012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1A7F0F-4F4E-482E-85F8-637C547A5FFF}" type="slidenum">
              <a:rPr lang="en-IN" smtClean="0"/>
              <a:pPr/>
              <a:t>‹#›</a:t>
            </a:fld>
            <a:endParaRPr lang="en-IN" dirty="0"/>
          </a:p>
        </p:txBody>
      </p:sp>
    </p:spTree>
    <p:extLst>
      <p:ext uri="{BB962C8B-B14F-4D97-AF65-F5344CB8AC3E}">
        <p14:creationId xmlns:p14="http://schemas.microsoft.com/office/powerpoint/2010/main" val="356612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6E5163D-9FE4-41B4-BCD2-C6ABAA8C2739}" type="datetimeFigureOut">
              <a:rPr lang="en-IN" smtClean="0"/>
              <a:pPr/>
              <a:t>13-01-2012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1A7F0F-4F4E-482E-85F8-637C547A5FFF}" type="slidenum">
              <a:rPr lang="en-IN" smtClean="0"/>
              <a:pPr/>
              <a:t>‹#›</a:t>
            </a:fld>
            <a:endParaRPr lang="en-IN" dirty="0"/>
          </a:p>
        </p:txBody>
      </p:sp>
    </p:spTree>
    <p:extLst>
      <p:ext uri="{BB962C8B-B14F-4D97-AF65-F5344CB8AC3E}">
        <p14:creationId xmlns:p14="http://schemas.microsoft.com/office/powerpoint/2010/main" val="762438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6E5163D-9FE4-41B4-BCD2-C6ABAA8C2739}" type="datetimeFigureOut">
              <a:rPr lang="en-IN" smtClean="0"/>
              <a:pPr/>
              <a:t>13-01-2012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1A7F0F-4F4E-482E-85F8-637C547A5FFF}" type="slidenum">
              <a:rPr lang="en-IN" smtClean="0"/>
              <a:pPr/>
              <a:t>‹#›</a:t>
            </a:fld>
            <a:endParaRPr lang="en-IN" dirty="0"/>
          </a:p>
        </p:txBody>
      </p:sp>
    </p:spTree>
    <p:extLst>
      <p:ext uri="{BB962C8B-B14F-4D97-AF65-F5344CB8AC3E}">
        <p14:creationId xmlns:p14="http://schemas.microsoft.com/office/powerpoint/2010/main" val="2267102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876800" y="1600200"/>
            <a:ext cx="3810000" cy="4530725"/>
          </a:xfrm>
        </p:spPr>
        <p:txBody>
          <a:bodyPr/>
          <a:lstStyle/>
          <a:p>
            <a:pPr lvl="0"/>
            <a:endParaRPr lang="en-IN"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3ECBAAE-8F8C-4589-8F39-DBA878CE59D1}" type="slidenum">
              <a:rPr lang="en-US"/>
              <a:pPr>
                <a:defRPr/>
              </a:pPr>
              <a:t>‹#›</a:t>
            </a:fld>
            <a:endParaRPr lang="en-US"/>
          </a:p>
        </p:txBody>
      </p:sp>
    </p:spTree>
    <p:extLst>
      <p:ext uri="{BB962C8B-B14F-4D97-AF65-F5344CB8AC3E}">
        <p14:creationId xmlns:p14="http://schemas.microsoft.com/office/powerpoint/2010/main" val="235330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half" idx="3"/>
          </p:nvPr>
        </p:nvSpPr>
        <p:spPr>
          <a:xfrm>
            <a:off x="914400" y="3941763"/>
            <a:ext cx="77724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78EB6055-382D-40FE-8120-0338FA27A2F5}" type="slidenum">
              <a:rPr lang="en-US"/>
              <a:pPr>
                <a:defRPr/>
              </a:pPr>
              <a:t>‹#›</a:t>
            </a:fld>
            <a:endParaRPr lang="en-US"/>
          </a:p>
        </p:txBody>
      </p:sp>
    </p:spTree>
    <p:extLst>
      <p:ext uri="{BB962C8B-B14F-4D97-AF65-F5344CB8AC3E}">
        <p14:creationId xmlns:p14="http://schemas.microsoft.com/office/powerpoint/2010/main" val="1502180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IN"/>
          </a:p>
        </p:txBody>
      </p:sp>
      <p:sp>
        <p:nvSpPr>
          <p:cNvPr id="3" name="ClipArt Placeholder 2"/>
          <p:cNvSpPr>
            <a:spLocks noGrp="1"/>
          </p:cNvSpPr>
          <p:nvPr>
            <p:ph type="clipArt" sz="half" idx="1"/>
          </p:nvPr>
        </p:nvSpPr>
        <p:spPr>
          <a:xfrm>
            <a:off x="914400" y="1600200"/>
            <a:ext cx="3810000" cy="4530725"/>
          </a:xfrm>
        </p:spPr>
        <p:txBody>
          <a:bodyPr/>
          <a:lstStyle/>
          <a:p>
            <a:pPr lvl="0"/>
            <a:endParaRPr lang="en-IN" noProof="0" smtClean="0"/>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93A7C87-9578-41A1-9054-FA8ADA2A4C7E}" type="slidenum">
              <a:rPr lang="en-US"/>
              <a:pPr>
                <a:defRPr/>
              </a:pPr>
              <a:t>‹#›</a:t>
            </a:fld>
            <a:endParaRPr lang="en-US"/>
          </a:p>
        </p:txBody>
      </p:sp>
    </p:spTree>
    <p:extLst>
      <p:ext uri="{BB962C8B-B14F-4D97-AF65-F5344CB8AC3E}">
        <p14:creationId xmlns:p14="http://schemas.microsoft.com/office/powerpoint/2010/main" val="4179148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6E5163D-9FE4-41B4-BCD2-C6ABAA8C2739}" type="datetimeFigureOut">
              <a:rPr lang="en-IN" smtClean="0"/>
              <a:pPr/>
              <a:t>13-01-2012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1A7F0F-4F4E-482E-85F8-637C547A5FFF}" type="slidenum">
              <a:rPr lang="en-IN" smtClean="0"/>
              <a:pPr/>
              <a:t>‹#›</a:t>
            </a:fld>
            <a:endParaRPr lang="en-IN" dirty="0"/>
          </a:p>
        </p:txBody>
      </p:sp>
    </p:spTree>
    <p:extLst>
      <p:ext uri="{BB962C8B-B14F-4D97-AF65-F5344CB8AC3E}">
        <p14:creationId xmlns:p14="http://schemas.microsoft.com/office/powerpoint/2010/main" val="377846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E5163D-9FE4-41B4-BCD2-C6ABAA8C2739}" type="datetimeFigureOut">
              <a:rPr lang="en-IN" smtClean="0"/>
              <a:pPr/>
              <a:t>13-01-2012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1A7F0F-4F4E-482E-85F8-637C547A5FFF}" type="slidenum">
              <a:rPr lang="en-IN" smtClean="0"/>
              <a:pPr/>
              <a:t>‹#›</a:t>
            </a:fld>
            <a:endParaRPr lang="en-IN" dirty="0"/>
          </a:p>
        </p:txBody>
      </p:sp>
    </p:spTree>
    <p:extLst>
      <p:ext uri="{BB962C8B-B14F-4D97-AF65-F5344CB8AC3E}">
        <p14:creationId xmlns:p14="http://schemas.microsoft.com/office/powerpoint/2010/main" val="59485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6E5163D-9FE4-41B4-BCD2-C6ABAA8C2739}" type="datetimeFigureOut">
              <a:rPr lang="en-IN" smtClean="0"/>
              <a:pPr/>
              <a:t>13-01-2012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1A7F0F-4F4E-482E-85F8-637C547A5FFF}" type="slidenum">
              <a:rPr lang="en-IN" smtClean="0"/>
              <a:pPr/>
              <a:t>‹#›</a:t>
            </a:fld>
            <a:endParaRPr lang="en-IN" dirty="0"/>
          </a:p>
        </p:txBody>
      </p:sp>
    </p:spTree>
    <p:extLst>
      <p:ext uri="{BB962C8B-B14F-4D97-AF65-F5344CB8AC3E}">
        <p14:creationId xmlns:p14="http://schemas.microsoft.com/office/powerpoint/2010/main" val="7685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6E5163D-9FE4-41B4-BCD2-C6ABAA8C2739}" type="datetimeFigureOut">
              <a:rPr lang="en-IN" smtClean="0"/>
              <a:pPr/>
              <a:t>13-01-2012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F1A7F0F-4F4E-482E-85F8-637C547A5FFF}" type="slidenum">
              <a:rPr lang="en-IN" smtClean="0"/>
              <a:pPr/>
              <a:t>‹#›</a:t>
            </a:fld>
            <a:endParaRPr lang="en-IN" dirty="0"/>
          </a:p>
        </p:txBody>
      </p:sp>
    </p:spTree>
    <p:extLst>
      <p:ext uri="{BB962C8B-B14F-4D97-AF65-F5344CB8AC3E}">
        <p14:creationId xmlns:p14="http://schemas.microsoft.com/office/powerpoint/2010/main" val="198141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6E5163D-9FE4-41B4-BCD2-C6ABAA8C2739}" type="datetimeFigureOut">
              <a:rPr lang="en-IN" smtClean="0"/>
              <a:pPr/>
              <a:t>13-01-2012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F1A7F0F-4F4E-482E-85F8-637C547A5FFF}" type="slidenum">
              <a:rPr lang="en-IN" smtClean="0"/>
              <a:pPr/>
              <a:t>‹#›</a:t>
            </a:fld>
            <a:endParaRPr lang="en-IN" dirty="0"/>
          </a:p>
        </p:txBody>
      </p:sp>
    </p:spTree>
    <p:extLst>
      <p:ext uri="{BB962C8B-B14F-4D97-AF65-F5344CB8AC3E}">
        <p14:creationId xmlns:p14="http://schemas.microsoft.com/office/powerpoint/2010/main" val="11448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5163D-9FE4-41B4-BCD2-C6ABAA8C2739}" type="datetimeFigureOut">
              <a:rPr lang="en-IN" smtClean="0"/>
              <a:pPr/>
              <a:t>13-01-2012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F1A7F0F-4F4E-482E-85F8-637C547A5FFF}" type="slidenum">
              <a:rPr lang="en-IN" smtClean="0"/>
              <a:pPr/>
              <a:t>‹#›</a:t>
            </a:fld>
            <a:endParaRPr lang="en-IN" dirty="0"/>
          </a:p>
        </p:txBody>
      </p:sp>
    </p:spTree>
    <p:extLst>
      <p:ext uri="{BB962C8B-B14F-4D97-AF65-F5344CB8AC3E}">
        <p14:creationId xmlns:p14="http://schemas.microsoft.com/office/powerpoint/2010/main" val="3884325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5163D-9FE4-41B4-BCD2-C6ABAA8C2739}" type="datetimeFigureOut">
              <a:rPr lang="en-IN" smtClean="0"/>
              <a:pPr/>
              <a:t>13-01-2012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1A7F0F-4F4E-482E-85F8-637C547A5FFF}" type="slidenum">
              <a:rPr lang="en-IN" smtClean="0"/>
              <a:pPr/>
              <a:t>‹#›</a:t>
            </a:fld>
            <a:endParaRPr lang="en-IN" dirty="0"/>
          </a:p>
        </p:txBody>
      </p:sp>
    </p:spTree>
    <p:extLst>
      <p:ext uri="{BB962C8B-B14F-4D97-AF65-F5344CB8AC3E}">
        <p14:creationId xmlns:p14="http://schemas.microsoft.com/office/powerpoint/2010/main" val="389671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5163D-9FE4-41B4-BCD2-C6ABAA8C2739}" type="datetimeFigureOut">
              <a:rPr lang="en-IN" smtClean="0"/>
              <a:pPr/>
              <a:t>13-01-2012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1A7F0F-4F4E-482E-85F8-637C547A5FFF}" type="slidenum">
              <a:rPr lang="en-IN" smtClean="0"/>
              <a:pPr/>
              <a:t>‹#›</a:t>
            </a:fld>
            <a:endParaRPr lang="en-IN" dirty="0"/>
          </a:p>
        </p:txBody>
      </p:sp>
    </p:spTree>
    <p:extLst>
      <p:ext uri="{BB962C8B-B14F-4D97-AF65-F5344CB8AC3E}">
        <p14:creationId xmlns:p14="http://schemas.microsoft.com/office/powerpoint/2010/main" val="229904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3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5163D-9FE4-41B4-BCD2-C6ABAA8C2739}" type="datetimeFigureOut">
              <a:rPr lang="en-IN" smtClean="0"/>
              <a:pPr/>
              <a:t>13-01-2012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A7F0F-4F4E-482E-85F8-637C547A5FFF}" type="slidenum">
              <a:rPr lang="en-IN" smtClean="0"/>
              <a:pPr/>
              <a:t>‹#›</a:t>
            </a:fld>
            <a:endParaRPr lang="en-IN" dirty="0"/>
          </a:p>
        </p:txBody>
      </p:sp>
    </p:spTree>
    <p:extLst>
      <p:ext uri="{BB962C8B-B14F-4D97-AF65-F5344CB8AC3E}">
        <p14:creationId xmlns:p14="http://schemas.microsoft.com/office/powerpoint/2010/main" val="259712220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virtualoceania.net/newzealand/photos/maori/042k.shtml" TargetMode="Externa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jpeg"/></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54.jpeg"/><Relationship Id="rId4" Type="http://schemas.openxmlformats.org/officeDocument/2006/relationships/image" Target="../media/image53.jpeg"/></Relationships>
</file>

<file path=ppt/slides/_rels/slide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384"/>
            <a:ext cx="9144000" cy="6885384"/>
          </a:xfrm>
        </p:spPr>
      </p:pic>
      <p:sp>
        <p:nvSpPr>
          <p:cNvPr id="5" name="TextBox 4"/>
          <p:cNvSpPr txBox="1"/>
          <p:nvPr/>
        </p:nvSpPr>
        <p:spPr>
          <a:xfrm>
            <a:off x="2627784" y="188640"/>
            <a:ext cx="3765942" cy="646331"/>
          </a:xfrm>
          <a:prstGeom prst="rect">
            <a:avLst/>
          </a:prstGeom>
          <a:noFill/>
        </p:spPr>
        <p:txBody>
          <a:bodyPr wrap="square" rtlCol="0">
            <a:spAutoFit/>
          </a:bodyPr>
          <a:lstStyle/>
          <a:p>
            <a:r>
              <a:rPr lang="en-US" sz="3600" b="1" dirty="0" smtClean="0">
                <a:solidFill>
                  <a:schemeClr val="bg1">
                    <a:lumMod val="95000"/>
                  </a:schemeClr>
                </a:solidFill>
                <a:latin typeface="Times New Roman" pitchFamily="18" charset="0"/>
                <a:cs typeface="Times New Roman" pitchFamily="18" charset="0"/>
              </a:rPr>
              <a:t>NEW ZEALAND</a:t>
            </a:r>
            <a:endParaRPr lang="en-IN" sz="3600" b="1" dirty="0">
              <a:solidFill>
                <a:schemeClr val="bg1">
                  <a:lumMod val="9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8767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RAMI\Desktop\north land\north-island-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 y="1116450"/>
            <a:ext cx="5639544" cy="57689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62600" y="3911025"/>
            <a:ext cx="3733800"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Te </a:t>
            </a:r>
            <a:r>
              <a:rPr lang="en-US" sz="3200" b="1" dirty="0" smtClean="0">
                <a:latin typeface="Times New Roman" pitchFamily="18" charset="0"/>
                <a:cs typeface="Times New Roman" pitchFamily="18" charset="0"/>
              </a:rPr>
              <a:t>Ika-a- Māu</a:t>
            </a:r>
            <a:endParaRPr lang="en-US" sz="3200" b="1" dirty="0">
              <a:latin typeface="Times New Roman" pitchFamily="18" charset="0"/>
              <a:cs typeface="Times New Roman" pitchFamily="18" charset="0"/>
            </a:endParaRPr>
          </a:p>
        </p:txBody>
      </p:sp>
      <p:pic>
        <p:nvPicPr>
          <p:cNvPr id="11267" name="Picture 3" descr="C:\Users\RAMI\Desktop\north land\1052846-Royalty-Free-Vector-Clip-Art-Illustration-Of-A-Kiwi-Bird-With-A-New-Zealand-Fla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780" y="4833112"/>
            <a:ext cx="2133600" cy="19486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RAMI\Desktop\north land\77293778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323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RAMI\Desktop\north land\new-zealand-facts-kiwi-bird-new-zealand-fl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50" y="152400"/>
            <a:ext cx="2000250"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438400"/>
            <a:ext cx="9144000" cy="2677656"/>
          </a:xfrm>
          <a:prstGeom prst="rect">
            <a:avLst/>
          </a:prstGeom>
          <a:noFill/>
        </p:spPr>
        <p:txBody>
          <a:bodyPr wrap="square" rtlCol="0">
            <a:spAutoFit/>
          </a:bodyPr>
          <a:lstStyle/>
          <a:p>
            <a:pPr marL="285750" indent="-285750">
              <a:buFont typeface="Arial" pitchFamily="34" charset="0"/>
              <a:buChar char="•"/>
            </a:pPr>
            <a:r>
              <a:rPr lang="en-US" sz="2800" dirty="0" smtClean="0"/>
              <a:t>GDP :- </a:t>
            </a:r>
            <a:r>
              <a:rPr lang="en-US" sz="2800" dirty="0"/>
              <a:t>US$102.863 billion </a:t>
            </a:r>
            <a:r>
              <a:rPr lang="en-US" sz="2800" dirty="0" smtClean="0"/>
              <a:t>, 79% of New Zealand GDP</a:t>
            </a:r>
          </a:p>
          <a:p>
            <a:pPr marL="285750" indent="-285750">
              <a:buFont typeface="Arial" pitchFamily="34" charset="0"/>
              <a:buChar char="•"/>
            </a:pPr>
            <a:endParaRPr lang="en-US" sz="2800" dirty="0"/>
          </a:p>
          <a:p>
            <a:pPr marL="285750" indent="-285750">
              <a:buFont typeface="Arial" pitchFamily="34" charset="0"/>
              <a:buChar char="•"/>
            </a:pPr>
            <a:r>
              <a:rPr lang="en-US" sz="2800" dirty="0"/>
              <a:t> Approximately 76% of New Zealand's population lives in the North Island</a:t>
            </a:r>
            <a:r>
              <a:rPr lang="en-US" sz="2800" dirty="0" smtClean="0"/>
              <a:t>.</a:t>
            </a:r>
            <a:endParaRPr lang="en-US" sz="2800" dirty="0"/>
          </a:p>
          <a:p>
            <a:pPr marL="285750" indent="-285750">
              <a:buFont typeface="Arial" pitchFamily="34" charset="0"/>
              <a:buChar char="•"/>
            </a:pPr>
            <a:endParaRPr lang="en-US" sz="2800" dirty="0" smtClean="0"/>
          </a:p>
          <a:p>
            <a:pPr marL="285750" indent="-285750">
              <a:buFont typeface="Arial" pitchFamily="34" charset="0"/>
              <a:buChar char="•"/>
            </a:pPr>
            <a:r>
              <a:rPr lang="en-US" sz="2800" dirty="0"/>
              <a:t> </a:t>
            </a:r>
            <a:r>
              <a:rPr lang="en-US" sz="2800" dirty="0" smtClean="0"/>
              <a:t>12 cities are in North </a:t>
            </a:r>
            <a:r>
              <a:rPr lang="en-US" sz="2800" dirty="0"/>
              <a:t>I</a:t>
            </a:r>
            <a:r>
              <a:rPr lang="en-US" sz="2800" dirty="0" smtClean="0"/>
              <a:t>sland</a:t>
            </a:r>
            <a:endParaRPr lang="en-US" sz="2800" dirty="0"/>
          </a:p>
        </p:txBody>
      </p:sp>
      <p:pic>
        <p:nvPicPr>
          <p:cNvPr id="5" name="Picture 3" descr="C:\Users\RAMI\Desktop\north land\7729377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814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8856" y="2708920"/>
            <a:ext cx="7003504" cy="1200329"/>
          </a:xfrm>
          <a:prstGeom prst="rect">
            <a:avLst/>
          </a:prstGeom>
          <a:noFill/>
        </p:spPr>
        <p:txBody>
          <a:bodyPr wrap="square" rtlCol="0">
            <a:spAutoFit/>
          </a:bodyPr>
          <a:lstStyle/>
          <a:p>
            <a:pPr algn="ctr" fontAlgn="base"/>
            <a:r>
              <a:rPr lang="en-US" sz="3600" b="1" dirty="0">
                <a:solidFill>
                  <a:srgbClr val="002060"/>
                </a:solidFill>
                <a:latin typeface="Times New Roman" pitchFamily="18" charset="0"/>
                <a:cs typeface="Times New Roman" pitchFamily="18" charset="0"/>
              </a:rPr>
              <a:t>Spectacular Natural Wonders </a:t>
            </a:r>
            <a:r>
              <a:rPr lang="en-US" sz="3600" b="1" dirty="0" smtClean="0">
                <a:solidFill>
                  <a:srgbClr val="002060"/>
                </a:solidFill>
                <a:latin typeface="Times New Roman" pitchFamily="18" charset="0"/>
                <a:cs typeface="Times New Roman" pitchFamily="18" charset="0"/>
              </a:rPr>
              <a:t>in</a:t>
            </a:r>
          </a:p>
          <a:p>
            <a:pPr algn="ctr" fontAlgn="base"/>
            <a:r>
              <a:rPr lang="en-US" sz="3600" b="1" dirty="0" smtClean="0">
                <a:solidFill>
                  <a:srgbClr val="002060"/>
                </a:solidFill>
                <a:latin typeface="Times New Roman" pitchFamily="18" charset="0"/>
                <a:cs typeface="Times New Roman" pitchFamily="18" charset="0"/>
              </a:rPr>
              <a:t> </a:t>
            </a:r>
            <a:r>
              <a:rPr lang="en-US" sz="3600" b="1" dirty="0">
                <a:solidFill>
                  <a:srgbClr val="002060"/>
                </a:solidFill>
                <a:latin typeface="Times New Roman" pitchFamily="18" charset="0"/>
                <a:cs typeface="Times New Roman" pitchFamily="18" charset="0"/>
              </a:rPr>
              <a:t>New Zealand’s North </a:t>
            </a:r>
            <a:r>
              <a:rPr lang="en-US" sz="3600" b="1" dirty="0" smtClean="0">
                <a:solidFill>
                  <a:srgbClr val="002060"/>
                </a:solidFill>
                <a:latin typeface="Times New Roman" pitchFamily="18" charset="0"/>
                <a:cs typeface="Times New Roman" pitchFamily="18" charset="0"/>
              </a:rPr>
              <a:t>Island</a:t>
            </a:r>
            <a:endParaRPr lang="en-US" sz="3600" b="1" dirty="0">
              <a:solidFill>
                <a:srgbClr val="002060"/>
              </a:solidFill>
              <a:latin typeface="Times New Roman" pitchFamily="18" charset="0"/>
              <a:cs typeface="Times New Roman" pitchFamily="18" charset="0"/>
            </a:endParaRPr>
          </a:p>
        </p:txBody>
      </p:sp>
      <p:pic>
        <p:nvPicPr>
          <p:cNvPr id="5" name="Picture 3" descr="C:\Users\RAMI\Desktop\north land\772937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531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8892480" cy="2431435"/>
          </a:xfrm>
          <a:prstGeom prst="rect">
            <a:avLst/>
          </a:prstGeom>
          <a:noFill/>
        </p:spPr>
        <p:txBody>
          <a:bodyPr wrap="square" rtlCol="0">
            <a:spAutoFit/>
          </a:bodyPr>
          <a:lstStyle/>
          <a:p>
            <a:pPr fontAlgn="base"/>
            <a:r>
              <a:rPr lang="en-US" sz="3600" b="1" dirty="0" smtClean="0">
                <a:latin typeface="Times New Roman" pitchFamily="18" charset="0"/>
                <a:cs typeface="Times New Roman" pitchFamily="18" charset="0"/>
              </a:rPr>
              <a:t>	     Hidden Valley   (Orakei Korako)</a:t>
            </a:r>
          </a:p>
          <a:p>
            <a:pPr fontAlgn="base"/>
            <a:r>
              <a:rPr lang="en-US" sz="3600" b="1" dirty="0" smtClean="0"/>
              <a:t> </a:t>
            </a:r>
          </a:p>
          <a:p>
            <a:pPr fontAlgn="base"/>
            <a:endParaRPr lang="en-US" sz="2400" b="1" dirty="0">
              <a:latin typeface="Times New Roman" pitchFamily="18" charset="0"/>
              <a:cs typeface="Times New Roman" pitchFamily="18" charset="0"/>
            </a:endParaRPr>
          </a:p>
          <a:p>
            <a:pPr marL="457200" indent="-457200" fontAlgn="base">
              <a:buFont typeface="Arial" pitchFamily="34" charset="0"/>
              <a:buChar char="•"/>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land of colorful silica terraces </a:t>
            </a:r>
            <a:endParaRPr lang="en-US" sz="2800" dirty="0" smtClean="0">
              <a:latin typeface="Times New Roman" pitchFamily="18" charset="0"/>
              <a:cs typeface="Times New Roman" pitchFamily="18" charset="0"/>
            </a:endParaRPr>
          </a:p>
          <a:p>
            <a:pPr fontAlgn="base"/>
            <a:r>
              <a:rPr lang="en-US" sz="2800" dirty="0" smtClean="0">
                <a:latin typeface="Times New Roman" pitchFamily="18" charset="0"/>
                <a:cs typeface="Times New Roman" pitchFamily="18" charset="0"/>
              </a:rPr>
              <a:t>      and geysers</a:t>
            </a:r>
          </a:p>
        </p:txBody>
      </p:sp>
      <p:pic>
        <p:nvPicPr>
          <p:cNvPr id="3074" name="Picture 2" descr="C:\Users\RAMI\Desktop\north land\Sapphire-Geyser-Orakei-Korako-Hidden-Vall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9371" y="2438400"/>
            <a:ext cx="4874629" cy="4419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3200400"/>
            <a:ext cx="4038600" cy="523220"/>
          </a:xfrm>
          <a:prstGeom prst="rect">
            <a:avLst/>
          </a:prstGeom>
          <a:noFill/>
        </p:spPr>
        <p:txBody>
          <a:bodyPr wrap="square" rtlCol="0">
            <a:spAutoFit/>
          </a:bodyPr>
          <a:lstStyle/>
          <a:p>
            <a:pPr marL="457200" indent="-457200">
              <a:buFont typeface="Arial" pitchFamily="34" charset="0"/>
              <a:buChar char="•"/>
            </a:pPr>
            <a:r>
              <a:rPr lang="en-US" sz="2800" dirty="0" smtClean="0">
                <a:latin typeface="Times New Roman" pitchFamily="18" charset="0"/>
                <a:cs typeface="Times New Roman" pitchFamily="18" charset="0"/>
              </a:rPr>
              <a:t>Place of Adorning </a:t>
            </a:r>
            <a:endParaRPr lang="en-US" sz="2800" dirty="0">
              <a:latin typeface="Times New Roman" pitchFamily="18" charset="0"/>
              <a:cs typeface="Times New Roman" pitchFamily="18" charset="0"/>
            </a:endParaRPr>
          </a:p>
        </p:txBody>
      </p:sp>
      <p:pic>
        <p:nvPicPr>
          <p:cNvPr id="6" name="Picture 3" descr="C:\Users\RAMI\Desktop\north land\7729377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201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MI\Desktop\north land\Fault-scarp-131-AD-Orakei-Korako-Hidden-Vall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8400" y="3733800"/>
            <a:ext cx="4165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AMI\Desktop\north land\Maori-Canoe-for-Lake-Ohakuri-Orakei-Korako-Hidden-Vall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114800" cy="3086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03907" y="572869"/>
            <a:ext cx="4182893"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Use </a:t>
            </a:r>
            <a:r>
              <a:rPr lang="en-US" sz="2800" dirty="0">
                <a:latin typeface="Times New Roman" pitchFamily="18" charset="0"/>
                <a:cs typeface="Times New Roman" pitchFamily="18" charset="0"/>
              </a:rPr>
              <a:t>this canoe to cross the Ohakuri Lake to reach the Hidden Valley</a:t>
            </a:r>
          </a:p>
        </p:txBody>
      </p:sp>
      <p:sp>
        <p:nvSpPr>
          <p:cNvPr id="5" name="TextBox 4"/>
          <p:cNvSpPr txBox="1"/>
          <p:nvPr/>
        </p:nvSpPr>
        <p:spPr>
          <a:xfrm>
            <a:off x="609600" y="5124271"/>
            <a:ext cx="4572000"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Fault </a:t>
            </a:r>
            <a:r>
              <a:rPr lang="en-US" sz="2800" dirty="0">
                <a:latin typeface="Times New Roman" pitchFamily="18" charset="0"/>
                <a:cs typeface="Times New Roman" pitchFamily="18" charset="0"/>
              </a:rPr>
              <a:t>scarp of the silica terraces, formed 131 AD by a massive earthquake</a:t>
            </a:r>
          </a:p>
        </p:txBody>
      </p:sp>
    </p:spTree>
    <p:extLst>
      <p:ext uri="{BB962C8B-B14F-4D97-AF65-F5344CB8AC3E}">
        <p14:creationId xmlns:p14="http://schemas.microsoft.com/office/powerpoint/2010/main" val="3264122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7225"/>
            <a:ext cx="9144000" cy="584775"/>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Waitomo Glowworm Caves</a:t>
            </a:r>
            <a:endParaRPr lang="en-US" sz="3200" dirty="0">
              <a:latin typeface="Times New Roman" pitchFamily="18" charset="0"/>
              <a:cs typeface="Times New Roman" pitchFamily="18" charset="0"/>
            </a:endParaRPr>
          </a:p>
        </p:txBody>
      </p:sp>
      <p:pic>
        <p:nvPicPr>
          <p:cNvPr id="9218" name="Picture 2" descr="C:\Users\RAMI\Desktop\north land\Waitomo-glowworm-caves-New-Zea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936" y="2514600"/>
            <a:ext cx="4990864" cy="42955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066800"/>
            <a:ext cx="8610600" cy="954107"/>
          </a:xfrm>
          <a:prstGeom prst="rect">
            <a:avLst/>
          </a:prstGeom>
          <a:noFill/>
        </p:spPr>
        <p:txBody>
          <a:bodyPr wrap="square" rtlCol="0">
            <a:spAutoFit/>
          </a:bodyPr>
          <a:lstStyle/>
          <a:p>
            <a:pPr marL="457200" indent="-457200">
              <a:buFont typeface="Arial" pitchFamily="34" charset="0"/>
              <a:buChar char="•"/>
            </a:pPr>
            <a:r>
              <a:rPr lang="en-US" sz="2800" dirty="0">
                <a:latin typeface="Times New Roman" pitchFamily="18" charset="0"/>
                <a:cs typeface="Times New Roman" pitchFamily="18" charset="0"/>
              </a:rPr>
              <a:t>I</a:t>
            </a:r>
            <a:r>
              <a:rPr lang="en-US" sz="2800" dirty="0" smtClean="0">
                <a:latin typeface="Times New Roman" pitchFamily="18" charset="0"/>
                <a:cs typeface="Times New Roman" pitchFamily="18" charset="0"/>
              </a:rPr>
              <a:t>t is </a:t>
            </a:r>
            <a:r>
              <a:rPr lang="en-US" sz="2800" dirty="0">
                <a:latin typeface="Times New Roman" pitchFamily="18" charset="0"/>
                <a:cs typeface="Times New Roman" pitchFamily="18" charset="0"/>
              </a:rPr>
              <a:t>the home of many underground caves in the </a:t>
            </a:r>
            <a:r>
              <a:rPr lang="en-US" sz="2800" dirty="0" smtClean="0">
                <a:latin typeface="Times New Roman" pitchFamily="18" charset="0"/>
                <a:cs typeface="Times New Roman" pitchFamily="18" charset="0"/>
              </a:rPr>
              <a:t>location</a:t>
            </a:r>
          </a:p>
        </p:txBody>
      </p:sp>
      <p:sp>
        <p:nvSpPr>
          <p:cNvPr id="6" name="TextBox 5"/>
          <p:cNvSpPr txBox="1"/>
          <p:nvPr/>
        </p:nvSpPr>
        <p:spPr>
          <a:xfrm>
            <a:off x="0" y="3124200"/>
            <a:ext cx="4076936" cy="1384995"/>
          </a:xfrm>
          <a:prstGeom prst="rect">
            <a:avLst/>
          </a:prstGeom>
          <a:noFill/>
        </p:spPr>
        <p:txBody>
          <a:bodyPr wrap="square" rtlCol="0">
            <a:spAutoFit/>
          </a:bodyPr>
          <a:lstStyle/>
          <a:p>
            <a:pPr marL="285750" indent="-285750">
              <a:buFont typeface="Arial" pitchFamily="34" charset="0"/>
              <a:buChar char="•"/>
            </a:pPr>
            <a:r>
              <a:rPr lang="en-US" sz="2800" dirty="0">
                <a:latin typeface="Times New Roman" pitchFamily="18" charset="0"/>
                <a:cs typeface="Times New Roman" pitchFamily="18" charset="0"/>
              </a:rPr>
              <a:t> the most famous feature of the Waitomo caves is the glowworms!</a:t>
            </a:r>
          </a:p>
        </p:txBody>
      </p:sp>
      <p:pic>
        <p:nvPicPr>
          <p:cNvPr id="7" name="Picture 3" descr="C:\Users\RAMI\Desktop\north land\7729377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548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584775"/>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Huka Falls</a:t>
            </a:r>
            <a:endParaRPr lang="en-US" sz="3200" dirty="0">
              <a:latin typeface="Times New Roman" pitchFamily="18" charset="0"/>
              <a:cs typeface="Times New Roman" pitchFamily="18" charset="0"/>
            </a:endParaRPr>
          </a:p>
        </p:txBody>
      </p:sp>
      <p:pic>
        <p:nvPicPr>
          <p:cNvPr id="10242" name="Picture 2" descr="C:\Users\RAMI\Desktop\north land\Huka-Falls-New-Zeala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724150"/>
            <a:ext cx="5410200" cy="4057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226403"/>
            <a:ext cx="9067800" cy="830997"/>
          </a:xfrm>
          <a:prstGeom prst="rect">
            <a:avLst/>
          </a:prstGeom>
          <a:noFill/>
        </p:spPr>
        <p:txBody>
          <a:bodyPr wrap="square" rtlCol="0">
            <a:spAutoFit/>
          </a:bodyPr>
          <a:lstStyle/>
          <a:p>
            <a:pPr marL="285750" indent="-285750">
              <a:buFont typeface="Arial" pitchFamily="34" charset="0"/>
              <a:buChar char="•"/>
            </a:pPr>
            <a:r>
              <a:rPr lang="en-US" sz="2400" dirty="0">
                <a:latin typeface="Times New Roman" pitchFamily="18" charset="0"/>
                <a:cs typeface="Times New Roman" pitchFamily="18" charset="0"/>
              </a:rPr>
              <a:t>Adventurous jet boat rides are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available if you want to admire the falls from below.</a:t>
            </a:r>
          </a:p>
        </p:txBody>
      </p:sp>
      <p:pic>
        <p:nvPicPr>
          <p:cNvPr id="6" name="Picture 3" descr="C:\Users\RAMI\Desktop\north land\7729377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801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914400"/>
            <a:ext cx="4419600" cy="584775"/>
          </a:xfrm>
          <a:prstGeom prst="rect">
            <a:avLst/>
          </a:prstGeom>
        </p:spPr>
        <p:txBody>
          <a:bodyPr wrap="square">
            <a:spAutoFit/>
          </a:bodyPr>
          <a:lstStyle/>
          <a:p>
            <a:r>
              <a:rPr lang="en-US" sz="3200" b="1" dirty="0"/>
              <a:t>Auckland Sky Tower</a:t>
            </a:r>
          </a:p>
        </p:txBody>
      </p:sp>
      <p:pic>
        <p:nvPicPr>
          <p:cNvPr id="1026" name="Picture 2" descr="C:\Users\RAMI\Desktop\north land\20.55a. Sky tower at n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423" y="-27710"/>
            <a:ext cx="4057650" cy="68857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399" y="2209800"/>
            <a:ext cx="4927023" cy="3046988"/>
          </a:xfrm>
          <a:prstGeom prst="rect">
            <a:avLst/>
          </a:prstGeom>
          <a:noFill/>
        </p:spPr>
        <p:txBody>
          <a:bodyPr wrap="square" rtlCol="0">
            <a:spAutoFit/>
          </a:bodyPr>
          <a:lstStyle/>
          <a:p>
            <a:pPr marL="342900" indent="-342900">
              <a:buFont typeface="Arial" pitchFamily="34" charset="0"/>
              <a:buChar char="•"/>
            </a:pPr>
            <a:r>
              <a:rPr lang="en-US" sz="2800" dirty="0" smtClean="0">
                <a:latin typeface="Times New Roman" pitchFamily="18" charset="0"/>
                <a:cs typeface="Times New Roman" pitchFamily="18" charset="0"/>
              </a:rPr>
              <a:t>It is an Observation and Telecommunication Tower</a:t>
            </a:r>
          </a:p>
          <a:p>
            <a:endParaRPr lang="en-US" sz="2800" dirty="0" smtClean="0">
              <a:latin typeface="Times New Roman" pitchFamily="18" charset="0"/>
              <a:cs typeface="Times New Roman" pitchFamily="18" charset="0"/>
            </a:endParaRPr>
          </a:p>
          <a:p>
            <a:pPr marL="342900" indent="-342900">
              <a:buFont typeface="Arial" pitchFamily="34" charset="0"/>
              <a:buChar char="•"/>
            </a:pPr>
            <a:r>
              <a:rPr lang="en-US" sz="2800" dirty="0" smtClean="0">
                <a:latin typeface="Times New Roman" pitchFamily="18" charset="0"/>
                <a:cs typeface="Times New Roman" pitchFamily="18" charset="0"/>
              </a:rPr>
              <a:t> The </a:t>
            </a:r>
            <a:r>
              <a:rPr lang="en-US" sz="2800" dirty="0">
                <a:latin typeface="Times New Roman" pitchFamily="18" charset="0"/>
                <a:cs typeface="Times New Roman" pitchFamily="18" charset="0"/>
              </a:rPr>
              <a:t>tallest </a:t>
            </a:r>
            <a:r>
              <a:rPr lang="en-US" sz="2800" dirty="0" smtClean="0">
                <a:latin typeface="Times New Roman" pitchFamily="18" charset="0"/>
                <a:cs typeface="Times New Roman" pitchFamily="18" charset="0"/>
              </a:rPr>
              <a:t>tower (freestanding structure</a:t>
            </a:r>
            <a:r>
              <a:rPr lang="en-US" sz="2800" dirty="0">
                <a:latin typeface="Times New Roman" pitchFamily="18" charset="0"/>
                <a:cs typeface="Times New Roman" pitchFamily="18" charset="0"/>
              </a:rPr>
              <a:t>) in the </a:t>
            </a:r>
            <a:r>
              <a:rPr lang="en-US" sz="2800" dirty="0" smtClean="0">
                <a:latin typeface="Times New Roman" pitchFamily="18" charset="0"/>
                <a:cs typeface="Times New Roman" pitchFamily="18" charset="0"/>
              </a:rPr>
              <a:t>Southern Hemisphere</a:t>
            </a:r>
            <a:endParaRPr lang="en-US" sz="2800" dirty="0">
              <a:latin typeface="Times New Roman" pitchFamily="18" charset="0"/>
              <a:cs typeface="Times New Roman" pitchFamily="18" charset="0"/>
            </a:endParaRPr>
          </a:p>
          <a:p>
            <a:pPr marL="342900" indent="-342900">
              <a:buFont typeface="Arial" pitchFamily="34" charset="0"/>
              <a:buChar char="•"/>
            </a:pPr>
            <a:endParaRPr lang="en-US" sz="2400" dirty="0"/>
          </a:p>
        </p:txBody>
      </p:sp>
      <p:pic>
        <p:nvPicPr>
          <p:cNvPr id="1027" name="Picture 3" descr="C:\Users\RAMI\Desktop\north land\7729377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55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04800"/>
            <a:ext cx="58674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Parliament</a:t>
            </a:r>
            <a:endParaRPr lang="en-US" sz="3200" b="1" dirty="0">
              <a:latin typeface="Times New Roman" pitchFamily="18" charset="0"/>
              <a:cs typeface="Times New Roman" pitchFamily="18" charset="0"/>
            </a:endParaRPr>
          </a:p>
        </p:txBody>
      </p:sp>
      <p:pic>
        <p:nvPicPr>
          <p:cNvPr id="6146" name="Picture 2" descr="C:\Users\RAMI\Desktop\north land\1052846-Royalty-Free-Vector-Clip-Art-Illustration-Of-A-Kiwi-Bird-With-A-New-Zealand-Fla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664" y="76200"/>
            <a:ext cx="200233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RAMI\Desktop\north land\Bowen_House_Beehive_Parliam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000" y="2057400"/>
            <a:ext cx="4368800" cy="4693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RAMI\Desktop\north land\77293778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858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381000"/>
            <a:ext cx="61722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Government</a:t>
            </a:r>
            <a:endParaRPr lang="en-US" b="1" dirty="0">
              <a:latin typeface="Times New Roman" pitchFamily="18" charset="0"/>
              <a:cs typeface="Times New Roman" pitchFamily="18" charset="0"/>
            </a:endParaRPr>
          </a:p>
        </p:txBody>
      </p:sp>
      <p:pic>
        <p:nvPicPr>
          <p:cNvPr id="7170" name="Picture 2" descr="C:\Users\RAMI\Desktop\north land\1052846-Royalty-Free-Vector-Clip-Art-Illustration-Of-A-Kiwi-Bird-With-A-New-Zealand-Fla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8758" y="30480"/>
            <a:ext cx="1635241" cy="1493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1905000"/>
            <a:ext cx="8610600" cy="3539430"/>
          </a:xfrm>
          <a:prstGeom prst="rect">
            <a:avLst/>
          </a:prstGeom>
          <a:noFill/>
        </p:spPr>
        <p:txBody>
          <a:bodyPr wrap="square" rtlCol="0">
            <a:spAutoFit/>
          </a:bodyPr>
          <a:lstStyle/>
          <a:p>
            <a:pPr marL="285750" indent="-285750">
              <a:buFont typeface="Arial" pitchFamily="34" charset="0"/>
              <a:buChar char="•"/>
            </a:pPr>
            <a:r>
              <a:rPr lang="en-US" sz="2800" dirty="0" smtClean="0">
                <a:latin typeface="Times New Roman" pitchFamily="18" charset="0"/>
                <a:cs typeface="Times New Roman" pitchFamily="18" charset="0"/>
              </a:rPr>
              <a:t> Queen Elizabeth II </a:t>
            </a:r>
          </a:p>
          <a:p>
            <a:pPr marL="285750" indent="-285750">
              <a:buFont typeface="Arial" pitchFamily="34" charset="0"/>
              <a:buChar char="•"/>
            </a:pPr>
            <a:endParaRPr lang="en-US" sz="2800" dirty="0" smtClean="0">
              <a:latin typeface="Times New Roman" pitchFamily="18" charset="0"/>
              <a:cs typeface="Times New Roman" pitchFamily="18" charset="0"/>
            </a:endParaRPr>
          </a:p>
          <a:p>
            <a:pPr marL="285750" indent="-285750">
              <a:buFont typeface="Arial" pitchFamily="34" charset="0"/>
              <a:buChar char="•"/>
            </a:pPr>
            <a:r>
              <a:rPr lang="en-US" sz="2800" dirty="0" smtClean="0">
                <a:latin typeface="Times New Roman" pitchFamily="18" charset="0"/>
                <a:cs typeface="Times New Roman" pitchFamily="18" charset="0"/>
              </a:rPr>
              <a:t> Government based on west minister system</a:t>
            </a:r>
          </a:p>
          <a:p>
            <a:pPr marL="285750" indent="-285750">
              <a:buFont typeface="Arial" pitchFamily="34" charset="0"/>
              <a:buChar char="•"/>
            </a:pPr>
            <a:endParaRPr lang="en-US" sz="2800" dirty="0">
              <a:latin typeface="Times New Roman" pitchFamily="18" charset="0"/>
              <a:cs typeface="Times New Roman" pitchFamily="18" charset="0"/>
            </a:endParaRPr>
          </a:p>
          <a:p>
            <a:pPr marL="285750" indent="-285750">
              <a:buFont typeface="Arial" pitchFamily="34" charset="0"/>
              <a:buChar char="•"/>
            </a:pPr>
            <a:r>
              <a:rPr lang="en-US" sz="2800" dirty="0" smtClean="0">
                <a:latin typeface="Times New Roman" pitchFamily="18" charset="0"/>
                <a:cs typeface="Times New Roman" pitchFamily="18" charset="0"/>
              </a:rPr>
              <a:t>Head of government is prime minister</a:t>
            </a:r>
          </a:p>
          <a:p>
            <a:pPr marL="285750" indent="-285750">
              <a:buFont typeface="Arial" pitchFamily="34" charset="0"/>
              <a:buChar char="•"/>
            </a:pPr>
            <a:endParaRPr lang="en-US" sz="2800" dirty="0" smtClean="0">
              <a:latin typeface="Times New Roman" pitchFamily="18" charset="0"/>
              <a:cs typeface="Times New Roman" pitchFamily="18" charset="0"/>
            </a:endParaRPr>
          </a:p>
          <a:p>
            <a:pPr marL="285750" indent="-285750">
              <a:buFont typeface="Arial" pitchFamily="34" charset="0"/>
              <a:buChar char="•"/>
            </a:pPr>
            <a:r>
              <a:rPr lang="en-US" sz="2800" dirty="0">
                <a:latin typeface="Times New Roman" pitchFamily="18" charset="0"/>
                <a:cs typeface="Times New Roman" pitchFamily="18" charset="0"/>
              </a:rPr>
              <a:t> Q</a:t>
            </a:r>
            <a:r>
              <a:rPr lang="en-US" sz="2800" dirty="0" smtClean="0">
                <a:latin typeface="Times New Roman" pitchFamily="18" charset="0"/>
                <a:cs typeface="Times New Roman" pitchFamily="18" charset="0"/>
              </a:rPr>
              <a:t>ueen plays only a formal role in the executive</a:t>
            </a:r>
            <a:endParaRPr lang="en-US" sz="2800" dirty="0">
              <a:latin typeface="Times New Roman" pitchFamily="18" charset="0"/>
              <a:cs typeface="Times New Roman" pitchFamily="18" charset="0"/>
            </a:endParaRPr>
          </a:p>
          <a:p>
            <a:pPr marL="285750" indent="-285750">
              <a:buFont typeface="Arial" pitchFamily="34" charset="0"/>
              <a:buChar char="•"/>
            </a:pPr>
            <a:endParaRPr lang="en-US" sz="2800" dirty="0">
              <a:latin typeface="Times New Roman" pitchFamily="18" charset="0"/>
              <a:cs typeface="Times New Roman" pitchFamily="18" charset="0"/>
            </a:endParaRPr>
          </a:p>
        </p:txBody>
      </p:sp>
      <p:pic>
        <p:nvPicPr>
          <p:cNvPr id="6" name="Picture 3" descr="C:\Users\RAMI\Desktop\north land\7729377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556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86767"/>
            <a:ext cx="8280920" cy="1470025"/>
          </a:xfrm>
        </p:spPr>
        <p:txBody>
          <a:bodyPr>
            <a:normAutofit fontScale="90000"/>
          </a:bodyPr>
          <a:lstStyle/>
          <a:p>
            <a:r>
              <a:rPr lang="en-US" b="1" dirty="0" smtClean="0">
                <a:latin typeface="Times New Roman" pitchFamily="18" charset="0"/>
                <a:cs typeface="Times New Roman" pitchFamily="18" charset="0"/>
              </a:rPr>
              <a:t>       COUNTRY </a:t>
            </a:r>
            <a:r>
              <a:rPr lang="en-US" b="1" dirty="0">
                <a:latin typeface="Times New Roman" pitchFamily="18" charset="0"/>
                <a:cs typeface="Times New Roman" pitchFamily="18" charset="0"/>
              </a:rPr>
              <a:t>PRESENTATION</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NEW ZEALAND</a:t>
            </a:r>
            <a:endParaRPr lang="en-IN" dirty="0"/>
          </a:p>
        </p:txBody>
      </p:sp>
      <p:sp>
        <p:nvSpPr>
          <p:cNvPr id="3" name="Subtitle 2"/>
          <p:cNvSpPr>
            <a:spLocks noGrp="1"/>
          </p:cNvSpPr>
          <p:nvPr>
            <p:ph type="subTitle" idx="1"/>
          </p:nvPr>
        </p:nvSpPr>
        <p:spPr>
          <a:xfrm>
            <a:off x="2843808" y="3933056"/>
            <a:ext cx="6120680" cy="2703966"/>
          </a:xfrm>
        </p:spPr>
        <p:txBody>
          <a:bodyPr>
            <a:normAutofit/>
          </a:bodyPr>
          <a:lstStyle/>
          <a:p>
            <a:r>
              <a:rPr lang="en-US" sz="3000" dirty="0">
                <a:solidFill>
                  <a:schemeClr val="tx1"/>
                </a:solidFill>
                <a:latin typeface="Times New Roman" pitchFamily="18" charset="0"/>
                <a:cs typeface="Times New Roman" pitchFamily="18" charset="0"/>
              </a:rPr>
              <a:t>PRESENTED BY: -</a:t>
            </a:r>
          </a:p>
          <a:p>
            <a:pPr lvl="8" algn="l"/>
            <a:r>
              <a:rPr lang="en-US" sz="2200" dirty="0">
                <a:solidFill>
                  <a:schemeClr val="tx1"/>
                </a:solidFill>
                <a:latin typeface="Times New Roman" pitchFamily="18" charset="0"/>
                <a:cs typeface="Times New Roman" pitchFamily="18" charset="0"/>
              </a:rPr>
              <a:t>AMIT </a:t>
            </a:r>
            <a:r>
              <a:rPr lang="en-US" sz="2200" dirty="0" smtClean="0">
                <a:solidFill>
                  <a:schemeClr val="tx1"/>
                </a:solidFill>
                <a:latin typeface="Times New Roman" pitchFamily="18" charset="0"/>
                <a:cs typeface="Times New Roman" pitchFamily="18" charset="0"/>
              </a:rPr>
              <a:t>KUMAR</a:t>
            </a:r>
            <a:endParaRPr lang="en-US" sz="2200" dirty="0" smtClean="0">
              <a:solidFill>
                <a:schemeClr val="tx1"/>
              </a:solidFill>
              <a:latin typeface="Times New Roman" pitchFamily="18" charset="0"/>
              <a:cs typeface="Times New Roman" pitchFamily="18" charset="0"/>
            </a:endParaRPr>
          </a:p>
          <a:p>
            <a:pPr lvl="8" algn="l"/>
            <a:r>
              <a:rPr lang="en-US" sz="2200" dirty="0" smtClean="0">
                <a:solidFill>
                  <a:schemeClr val="tx1"/>
                </a:solidFill>
                <a:latin typeface="Times New Roman" pitchFamily="18" charset="0"/>
                <a:cs typeface="Times New Roman" pitchFamily="18" charset="0"/>
              </a:rPr>
              <a:t>RAMEES</a:t>
            </a:r>
            <a:endParaRPr lang="en-US" sz="2200" dirty="0" smtClean="0">
              <a:solidFill>
                <a:schemeClr val="tx1"/>
              </a:solidFill>
              <a:latin typeface="Times New Roman" pitchFamily="18" charset="0"/>
              <a:cs typeface="Times New Roman" pitchFamily="18" charset="0"/>
            </a:endParaRPr>
          </a:p>
          <a:p>
            <a:pPr lvl="8" algn="l"/>
            <a:r>
              <a:rPr lang="en-US" sz="2200" dirty="0" smtClean="0">
                <a:solidFill>
                  <a:schemeClr val="tx1"/>
                </a:solidFill>
                <a:latin typeface="Times New Roman" pitchFamily="18" charset="0"/>
                <a:cs typeface="Times New Roman" pitchFamily="18" charset="0"/>
              </a:rPr>
              <a:t>SHILPA</a:t>
            </a:r>
            <a:endParaRPr lang="en-US" sz="2200" dirty="0">
              <a:solidFill>
                <a:schemeClr val="tx1"/>
              </a:solidFill>
              <a:latin typeface="Times New Roman" pitchFamily="18" charset="0"/>
              <a:cs typeface="Times New Roman" pitchFamily="18" charset="0"/>
            </a:endParaRPr>
          </a:p>
          <a:p>
            <a:pPr lvl="8" algn="l"/>
            <a:r>
              <a:rPr lang="en-US" sz="2200" dirty="0" smtClean="0">
                <a:solidFill>
                  <a:schemeClr val="tx1"/>
                </a:solidFill>
                <a:latin typeface="Times New Roman" pitchFamily="18" charset="0"/>
                <a:cs typeface="Times New Roman" pitchFamily="18" charset="0"/>
              </a:rPr>
              <a:t>SHANGAR.C</a:t>
            </a:r>
          </a:p>
          <a:p>
            <a:pPr lvl="8" algn="l"/>
            <a:r>
              <a:rPr lang="en-US" sz="2200" dirty="0">
                <a:solidFill>
                  <a:schemeClr val="tx1"/>
                </a:solidFill>
                <a:latin typeface="Times New Roman" pitchFamily="18" charset="0"/>
                <a:cs typeface="Times New Roman" pitchFamily="18" charset="0"/>
              </a:rPr>
              <a:t>WASEEM AKRAM</a:t>
            </a:r>
            <a:endParaRPr lang="en-IN" sz="2200" dirty="0">
              <a:solidFill>
                <a:schemeClr val="tx1"/>
              </a:solidFill>
              <a:latin typeface="Times New Roman" pitchFamily="18" charset="0"/>
              <a:cs typeface="Times New Roman" pitchFamily="18" charset="0"/>
            </a:endParaRPr>
          </a:p>
          <a:p>
            <a:pPr lvl="8" algn="l"/>
            <a:endParaRPr lang="en-US" sz="2200" dirty="0">
              <a:solidFill>
                <a:schemeClr val="tx1"/>
              </a:solidFill>
              <a:latin typeface="Times New Roman" pitchFamily="18" charset="0"/>
              <a:cs typeface="Times New Roman" pitchFamily="18" charset="0"/>
            </a:endParaRPr>
          </a:p>
        </p:txBody>
      </p:sp>
      <p:pic>
        <p:nvPicPr>
          <p:cNvPr id="4" name="Picture 3" descr="C:\Users\RAMI\Desktop\north land\772937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767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RAMI\Desktop\north land\new-zealand-museum-te-papa-tongarewa_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318974"/>
            <a:ext cx="4099560" cy="541523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RAMI\Desktop\north land\new-zealand-facts-kiwi-bird-new-zealand-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9050" y="76200"/>
            <a:ext cx="14287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57200"/>
            <a:ext cx="9144000" cy="861774"/>
          </a:xfrm>
          <a:prstGeom prst="rect">
            <a:avLst/>
          </a:prstGeom>
          <a:noFill/>
        </p:spPr>
        <p:txBody>
          <a:bodyPr wrap="square" rtlCol="0">
            <a:spAutoFit/>
          </a:bodyPr>
          <a:lstStyle/>
          <a:p>
            <a:r>
              <a:rPr lang="nn-NO" sz="3200" b="1" dirty="0">
                <a:latin typeface="Times New Roman" pitchFamily="18" charset="0"/>
                <a:cs typeface="Times New Roman" pitchFamily="18" charset="0"/>
              </a:rPr>
              <a:t>New Zealand Museum </a:t>
            </a:r>
            <a:r>
              <a:rPr lang="nn-NO" sz="3200" b="1" dirty="0" smtClean="0">
                <a:latin typeface="Times New Roman" pitchFamily="18" charset="0"/>
                <a:cs typeface="Times New Roman" pitchFamily="18" charset="0"/>
              </a:rPr>
              <a:t>(Te </a:t>
            </a:r>
            <a:r>
              <a:rPr lang="nn-NO" sz="3200" b="1" dirty="0">
                <a:latin typeface="Times New Roman" pitchFamily="18" charset="0"/>
                <a:cs typeface="Times New Roman" pitchFamily="18" charset="0"/>
              </a:rPr>
              <a:t>Papa </a:t>
            </a:r>
            <a:r>
              <a:rPr lang="nn-NO" sz="3200" b="1" dirty="0" smtClean="0">
                <a:latin typeface="Times New Roman" pitchFamily="18" charset="0"/>
                <a:cs typeface="Times New Roman" pitchFamily="18" charset="0"/>
              </a:rPr>
              <a:t>Tongarewa)</a:t>
            </a:r>
            <a:endParaRPr lang="nn-NO" sz="3200" b="1" dirty="0">
              <a:latin typeface="Times New Roman" pitchFamily="18" charset="0"/>
              <a:cs typeface="Times New Roman" pitchFamily="18" charset="0"/>
            </a:endParaRPr>
          </a:p>
          <a:p>
            <a:endParaRPr lang="en-US" dirty="0"/>
          </a:p>
        </p:txBody>
      </p:sp>
      <p:sp>
        <p:nvSpPr>
          <p:cNvPr id="5" name="TextBox 4"/>
          <p:cNvSpPr txBox="1"/>
          <p:nvPr/>
        </p:nvSpPr>
        <p:spPr>
          <a:xfrm>
            <a:off x="0" y="1981200"/>
            <a:ext cx="4953000" cy="1384995"/>
          </a:xfrm>
          <a:prstGeom prst="rect">
            <a:avLst/>
          </a:prstGeom>
          <a:noFill/>
        </p:spPr>
        <p:txBody>
          <a:bodyPr wrap="square" rtlCol="0">
            <a:spAutoFit/>
          </a:bodyPr>
          <a:lstStyle/>
          <a:p>
            <a:pPr marL="457200" indent="-457200">
              <a:buFont typeface="Arial" pitchFamily="34" charset="0"/>
              <a:buChar char="•"/>
            </a:pPr>
            <a:r>
              <a:rPr lang="en-US" sz="2800" dirty="0">
                <a:latin typeface="Times New Roman" pitchFamily="18" charset="0"/>
                <a:cs typeface="Times New Roman" pitchFamily="18" charset="0"/>
              </a:rPr>
              <a:t>world of unique and authentic treasures and stories are found inside</a:t>
            </a:r>
          </a:p>
        </p:txBody>
      </p:sp>
      <p:sp>
        <p:nvSpPr>
          <p:cNvPr id="6" name="TextBox 5"/>
          <p:cNvSpPr txBox="1"/>
          <p:nvPr/>
        </p:nvSpPr>
        <p:spPr>
          <a:xfrm>
            <a:off x="0" y="4026590"/>
            <a:ext cx="4953000" cy="1815882"/>
          </a:xfrm>
          <a:prstGeom prst="rect">
            <a:avLst/>
          </a:prstGeom>
          <a:noFill/>
        </p:spPr>
        <p:txBody>
          <a:bodyPr wrap="square" rtlCol="0">
            <a:spAutoFit/>
          </a:bodyPr>
          <a:lstStyle/>
          <a:p>
            <a:pPr marL="457200" indent="-457200">
              <a:buFont typeface="Arial" pitchFamily="34" charset="0"/>
              <a:buChar char="•"/>
            </a:pPr>
            <a:r>
              <a:rPr lang="en-US" sz="2800" dirty="0">
                <a:latin typeface="Times New Roman" pitchFamily="18" charset="0"/>
                <a:cs typeface="Times New Roman" pitchFamily="18" charset="0"/>
              </a:rPr>
              <a:t>museum take you on a tour of New Zealand's nature, art, history and heritage including the culture and wildlife</a:t>
            </a:r>
            <a:r>
              <a:rPr lang="en-US" sz="2800" dirty="0"/>
              <a:t>.</a:t>
            </a:r>
          </a:p>
        </p:txBody>
      </p:sp>
    </p:spTree>
    <p:extLst>
      <p:ext uri="{BB962C8B-B14F-4D97-AF65-F5344CB8AC3E}">
        <p14:creationId xmlns:p14="http://schemas.microsoft.com/office/powerpoint/2010/main" val="2626299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534" y="0"/>
            <a:ext cx="2601466" cy="1340768"/>
          </a:xfrm>
          <a:prstGeom prst="rect">
            <a:avLst/>
          </a:prstGeom>
        </p:spPr>
      </p:pic>
      <p:sp>
        <p:nvSpPr>
          <p:cNvPr id="6" name="TextBox 5"/>
          <p:cNvSpPr txBox="1"/>
          <p:nvPr/>
        </p:nvSpPr>
        <p:spPr>
          <a:xfrm>
            <a:off x="5004048" y="1340768"/>
            <a:ext cx="1800200" cy="369332"/>
          </a:xfrm>
          <a:prstGeom prst="rect">
            <a:avLst/>
          </a:prstGeom>
          <a:noFill/>
        </p:spPr>
        <p:txBody>
          <a:bodyPr wrap="square" rtlCol="0">
            <a:spAutoFit/>
          </a:bodyPr>
          <a:lstStyle/>
          <a:p>
            <a:endParaRPr lang="en-IN" dirty="0"/>
          </a:p>
        </p:txBody>
      </p:sp>
      <p:sp>
        <p:nvSpPr>
          <p:cNvPr id="10" name="Content Placeholder 9"/>
          <p:cNvSpPr>
            <a:spLocks noGrp="1"/>
          </p:cNvSpPr>
          <p:nvPr>
            <p:ph idx="1"/>
          </p:nvPr>
        </p:nvSpPr>
        <p:spPr>
          <a:xfrm>
            <a:off x="457200" y="670384"/>
            <a:ext cx="8229600" cy="5455779"/>
          </a:xfrm>
        </p:spPr>
        <p:txBody>
          <a:bodyPr>
            <a:normAutofit/>
          </a:bodyPr>
          <a:lstStyle/>
          <a:p>
            <a:pPr marL="0" indent="0" algn="ctr">
              <a:buNone/>
            </a:pPr>
            <a:endParaRPr lang="en-US" sz="4000" b="1" u="sng" dirty="0" smtClean="0">
              <a:latin typeface="Times New Roman" pitchFamily="18" charset="0"/>
              <a:cs typeface="Times New Roman" pitchFamily="18" charset="0"/>
            </a:endParaRPr>
          </a:p>
          <a:p>
            <a:pPr marL="0" indent="0" algn="ctr">
              <a:buNone/>
            </a:pPr>
            <a:endParaRPr lang="en-US" sz="4000" b="1" u="sng" dirty="0">
              <a:latin typeface="Times New Roman" pitchFamily="18" charset="0"/>
              <a:cs typeface="Times New Roman" pitchFamily="18" charset="0"/>
            </a:endParaRPr>
          </a:p>
          <a:p>
            <a:pPr marL="0" indent="0" algn="ctr">
              <a:buNone/>
            </a:pPr>
            <a:endParaRPr lang="en-US" sz="4000" b="1" u="sng" dirty="0">
              <a:latin typeface="Times New Roman" pitchFamily="18" charset="0"/>
              <a:cs typeface="Times New Roman" pitchFamily="18" charset="0"/>
            </a:endParaRPr>
          </a:p>
          <a:p>
            <a:pPr marL="0" indent="0" algn="ctr">
              <a:buNone/>
            </a:pPr>
            <a:r>
              <a:rPr lang="en-US" sz="4000" b="1" u="sng" dirty="0" smtClean="0">
                <a:latin typeface="Times New Roman" pitchFamily="18" charset="0"/>
                <a:cs typeface="Times New Roman" pitchFamily="18" charset="0"/>
              </a:rPr>
              <a:t>SOUTH </a:t>
            </a:r>
            <a:r>
              <a:rPr lang="en-US" sz="4000" b="1" u="sng" dirty="0">
                <a:latin typeface="Times New Roman" pitchFamily="18" charset="0"/>
                <a:cs typeface="Times New Roman" pitchFamily="18" charset="0"/>
              </a:rPr>
              <a:t>ISLAND</a:t>
            </a:r>
            <a:endParaRPr lang="en-IN" sz="4000" u="sng" dirty="0"/>
          </a:p>
        </p:txBody>
      </p:sp>
    </p:spTree>
    <p:extLst>
      <p:ext uri="{BB962C8B-B14F-4D97-AF65-F5344CB8AC3E}">
        <p14:creationId xmlns:p14="http://schemas.microsoft.com/office/powerpoint/2010/main" val="2419801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44624"/>
            <a:ext cx="8892480" cy="6696744"/>
          </a:xfrm>
        </p:spPr>
      </p:pic>
    </p:spTree>
    <p:extLst>
      <p:ext uri="{BB962C8B-B14F-4D97-AF65-F5344CB8AC3E}">
        <p14:creationId xmlns:p14="http://schemas.microsoft.com/office/powerpoint/2010/main" val="311178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GEOGRAPHY</a:t>
            </a:r>
            <a:endParaRPr lang="en-IN"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72816"/>
            <a:ext cx="8229600" cy="4752528"/>
          </a:xfrm>
        </p:spPr>
        <p:txBody>
          <a:bodyPr>
            <a:normAutofit lnSpcReduction="10000"/>
          </a:bodyPr>
          <a:lstStyle/>
          <a:p>
            <a:pPr>
              <a:lnSpc>
                <a:spcPct val="150000"/>
              </a:lnSpc>
            </a:pPr>
            <a:r>
              <a:rPr lang="en-US" sz="2400" dirty="0" smtClean="0">
                <a:latin typeface="Times New Roman" pitchFamily="18" charset="0"/>
                <a:cs typeface="Times New Roman" pitchFamily="18" charset="0"/>
              </a:rPr>
              <a:t>Location- Oceanic</a:t>
            </a:r>
          </a:p>
          <a:p>
            <a:pPr>
              <a:lnSpc>
                <a:spcPct val="150000"/>
              </a:lnSpc>
            </a:pPr>
            <a:r>
              <a:rPr lang="en-US" sz="2400" dirty="0" smtClean="0">
                <a:latin typeface="Times New Roman" pitchFamily="18" charset="0"/>
                <a:cs typeface="Times New Roman" pitchFamily="18" charset="0"/>
              </a:rPr>
              <a:t>Area- 1,51,215km2</a:t>
            </a:r>
          </a:p>
          <a:p>
            <a:pPr>
              <a:lnSpc>
                <a:spcPct val="150000"/>
              </a:lnSpc>
            </a:pPr>
            <a:r>
              <a:rPr lang="en-US" sz="2400" dirty="0" smtClean="0">
                <a:latin typeface="Times New Roman" pitchFamily="18" charset="0"/>
                <a:cs typeface="Times New Roman" pitchFamily="18" charset="0"/>
              </a:rPr>
              <a:t>Length- 840km</a:t>
            </a:r>
          </a:p>
          <a:p>
            <a:pPr>
              <a:lnSpc>
                <a:spcPct val="150000"/>
              </a:lnSpc>
            </a:pPr>
            <a:r>
              <a:rPr lang="en-US" sz="2400" dirty="0" smtClean="0">
                <a:latin typeface="Times New Roman" pitchFamily="18" charset="0"/>
                <a:cs typeface="Times New Roman" pitchFamily="18" charset="0"/>
              </a:rPr>
              <a:t>Highest Elevation- 3754m</a:t>
            </a:r>
          </a:p>
          <a:p>
            <a:pPr>
              <a:lnSpc>
                <a:spcPct val="150000"/>
              </a:lnSpc>
            </a:pPr>
            <a:r>
              <a:rPr lang="en-US" sz="2400" dirty="0" smtClean="0">
                <a:latin typeface="Times New Roman" pitchFamily="18" charset="0"/>
                <a:cs typeface="Times New Roman" pitchFamily="18" charset="0"/>
              </a:rPr>
              <a:t>Highest Point- Aoraki/Mount Cook</a:t>
            </a:r>
          </a:p>
          <a:p>
            <a:pPr>
              <a:lnSpc>
                <a:spcPct val="150000"/>
              </a:lnSpc>
            </a:pPr>
            <a:r>
              <a:rPr lang="en-US" sz="2400" dirty="0" smtClean="0">
                <a:latin typeface="Times New Roman" pitchFamily="18" charset="0"/>
                <a:cs typeface="Times New Roman" pitchFamily="18" charset="0"/>
              </a:rPr>
              <a:t>Regions- 7</a:t>
            </a:r>
          </a:p>
          <a:p>
            <a:pPr>
              <a:lnSpc>
                <a:spcPct val="150000"/>
              </a:lnSpc>
            </a:pPr>
            <a:r>
              <a:rPr lang="en-US" sz="2400" dirty="0" smtClean="0">
                <a:latin typeface="Times New Roman" pitchFamily="18" charset="0"/>
                <a:cs typeface="Times New Roman" pitchFamily="18" charset="0"/>
              </a:rPr>
              <a:t>Territorial Authority- 23</a:t>
            </a:r>
          </a:p>
          <a:p>
            <a:pPr>
              <a:lnSpc>
                <a:spcPct val="150000"/>
              </a:lnSpc>
            </a:pPr>
            <a:r>
              <a:rPr lang="en-US" sz="2400" dirty="0" smtClean="0">
                <a:latin typeface="Times New Roman" pitchFamily="18" charset="0"/>
                <a:cs typeface="Times New Roman" pitchFamily="18" charset="0"/>
              </a:rPr>
              <a:t>Largest City- Christchurch</a:t>
            </a:r>
          </a:p>
          <a:p>
            <a:pPr>
              <a:lnSpc>
                <a:spcPct val="150000"/>
              </a:lnSpc>
            </a:pPr>
            <a:endParaRPr lang="en-US" sz="2400" dirty="0" smtClean="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spTree>
    <p:extLst>
      <p:ext uri="{BB962C8B-B14F-4D97-AF65-F5344CB8AC3E}">
        <p14:creationId xmlns:p14="http://schemas.microsoft.com/office/powerpoint/2010/main" val="1724707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DEMOGRAPHICS</a:t>
            </a:r>
            <a:endParaRPr lang="en-IN"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84784"/>
            <a:ext cx="8229600" cy="3456383"/>
          </a:xfrm>
        </p:spPr>
        <p:txBody>
          <a:bodyPr>
            <a:normAutofit/>
          </a:bodyPr>
          <a:lstStyle/>
          <a:p>
            <a:pPr>
              <a:lnSpc>
                <a:spcPct val="150000"/>
              </a:lnSpc>
            </a:pPr>
            <a:r>
              <a:rPr lang="en-US" sz="2400" dirty="0" smtClean="0">
                <a:latin typeface="Times New Roman" pitchFamily="18" charset="0"/>
                <a:cs typeface="Times New Roman" pitchFamily="18" charset="0"/>
              </a:rPr>
              <a:t>Demonym- South Islander</a:t>
            </a:r>
          </a:p>
          <a:p>
            <a:pPr>
              <a:lnSpc>
                <a:spcPct val="150000"/>
              </a:lnSpc>
            </a:pPr>
            <a:r>
              <a:rPr lang="en-US" sz="2400" dirty="0" smtClean="0">
                <a:latin typeface="Times New Roman" pitchFamily="18" charset="0"/>
                <a:cs typeface="Times New Roman" pitchFamily="18" charset="0"/>
              </a:rPr>
              <a:t>Population- 1,038,400</a:t>
            </a:r>
          </a:p>
          <a:p>
            <a:pPr marL="0" indent="0">
              <a:lnSpc>
                <a:spcPct val="150000"/>
              </a:lnSpc>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(As of June 2011)</a:t>
            </a:r>
          </a:p>
          <a:p>
            <a:pPr>
              <a:lnSpc>
                <a:spcPct val="150000"/>
              </a:lnSpc>
            </a:pPr>
            <a:r>
              <a:rPr lang="en-US" sz="2400" dirty="0" smtClean="0">
                <a:latin typeface="Times New Roman" pitchFamily="18" charset="0"/>
                <a:cs typeface="Times New Roman" pitchFamily="18" charset="0"/>
              </a:rPr>
              <a:t>Density- 6.9/km2</a:t>
            </a:r>
          </a:p>
          <a:p>
            <a:pPr>
              <a:lnSpc>
                <a:spcPct val="150000"/>
              </a:lnSpc>
            </a:pPr>
            <a:r>
              <a:rPr lang="en-US" sz="2400" dirty="0" smtClean="0">
                <a:latin typeface="Times New Roman" pitchFamily="18" charset="0"/>
                <a:cs typeface="Times New Roman" pitchFamily="18" charset="0"/>
              </a:rPr>
              <a:t>Ethnic Group- European, Maori</a:t>
            </a:r>
            <a:endParaRPr lang="en-IN" sz="2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spTree>
    <p:extLst>
      <p:ext uri="{BB962C8B-B14F-4D97-AF65-F5344CB8AC3E}">
        <p14:creationId xmlns:p14="http://schemas.microsoft.com/office/powerpoint/2010/main" val="3793561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TOURISM</a:t>
            </a:r>
            <a:endParaRPr lang="en-IN"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2348880"/>
            <a:ext cx="8229600" cy="3096344"/>
          </a:xfrm>
        </p:spPr>
        <p:txBody>
          <a:bodyPr>
            <a:normAutofit/>
          </a:bodyPr>
          <a:lstStyle/>
          <a:p>
            <a:pPr>
              <a:lnSpc>
                <a:spcPct val="150000"/>
              </a:lnSpc>
            </a:pPr>
            <a:r>
              <a:rPr lang="en-IN" sz="2400" dirty="0">
                <a:latin typeface="Times New Roman" pitchFamily="18" charset="0"/>
                <a:cs typeface="Times New Roman" pitchFamily="18" charset="0"/>
              </a:rPr>
              <a:t>Tourism is a huge export earner for the South Island. Popular tourist activities in include </a:t>
            </a:r>
            <a:endParaRPr lang="en-IN" sz="2400" dirty="0" smtClean="0">
              <a:latin typeface="Times New Roman" pitchFamily="18" charset="0"/>
              <a:cs typeface="Times New Roman" pitchFamily="18" charset="0"/>
            </a:endParaRPr>
          </a:p>
          <a:p>
            <a:pPr>
              <a:lnSpc>
                <a:spcPct val="150000"/>
              </a:lnSpc>
              <a:buFont typeface="Wingdings" pitchFamily="2" charset="2"/>
              <a:buChar char="Ø"/>
            </a:pPr>
            <a:r>
              <a:rPr lang="en-IN" sz="2400" dirty="0" smtClean="0">
                <a:latin typeface="Times New Roman" pitchFamily="18" charset="0"/>
                <a:cs typeface="Times New Roman" pitchFamily="18" charset="0"/>
              </a:rPr>
              <a:t>sightseeing</a:t>
            </a:r>
            <a:r>
              <a:rPr lang="en-IN" sz="2400" dirty="0">
                <a:latin typeface="Times New Roman" pitchFamily="18" charset="0"/>
                <a:cs typeface="Times New Roman" pitchFamily="18" charset="0"/>
              </a:rPr>
              <a:t>, </a:t>
            </a:r>
            <a:endParaRPr lang="en-IN" sz="2400" dirty="0" smtClean="0">
              <a:latin typeface="Times New Roman" pitchFamily="18" charset="0"/>
              <a:cs typeface="Times New Roman" pitchFamily="18" charset="0"/>
            </a:endParaRPr>
          </a:p>
          <a:p>
            <a:pPr>
              <a:lnSpc>
                <a:spcPct val="150000"/>
              </a:lnSpc>
              <a:buFont typeface="Wingdings" pitchFamily="2" charset="2"/>
              <a:buChar char="Ø"/>
            </a:pPr>
            <a:r>
              <a:rPr lang="en-IN" sz="2400" dirty="0">
                <a:latin typeface="Times New Roman" pitchFamily="18" charset="0"/>
                <a:cs typeface="Times New Roman" pitchFamily="18" charset="0"/>
              </a:rPr>
              <a:t>A</a:t>
            </a:r>
            <a:r>
              <a:rPr lang="en-IN" sz="2400" dirty="0" smtClean="0">
                <a:latin typeface="Times New Roman" pitchFamily="18" charset="0"/>
                <a:cs typeface="Times New Roman" pitchFamily="18" charset="0"/>
              </a:rPr>
              <a:t>dventure tourism,</a:t>
            </a:r>
          </a:p>
          <a:p>
            <a:pPr>
              <a:lnSpc>
                <a:spcPct val="150000"/>
              </a:lnSpc>
              <a:buFont typeface="Wingdings" pitchFamily="2" charset="2"/>
              <a:buChar char="Ø"/>
            </a:pPr>
            <a:r>
              <a:rPr lang="en-IN" sz="2400" dirty="0">
                <a:latin typeface="Times New Roman" pitchFamily="18" charset="0"/>
                <a:cs typeface="Times New Roman" pitchFamily="18" charset="0"/>
              </a:rPr>
              <a:t>T</a:t>
            </a:r>
            <a:r>
              <a:rPr lang="en-IN" sz="2400" dirty="0" smtClean="0">
                <a:latin typeface="Times New Roman" pitchFamily="18" charset="0"/>
                <a:cs typeface="Times New Roman" pitchFamily="18" charset="0"/>
              </a:rPr>
              <a:t>ramping</a:t>
            </a:r>
            <a:r>
              <a:rPr lang="en-IN" sz="2400" dirty="0">
                <a:latin typeface="Times New Roman" pitchFamily="18" charset="0"/>
                <a:cs typeface="Times New Roman" pitchFamily="18" charset="0"/>
              </a:rPr>
              <a:t> (hiking) </a:t>
            </a:r>
            <a:r>
              <a:rPr lang="en-IN" sz="2400" dirty="0" smtClean="0">
                <a:latin typeface="Times New Roman" pitchFamily="18" charset="0"/>
                <a:cs typeface="Times New Roman" pitchFamily="18" charset="0"/>
              </a:rPr>
              <a:t>and</a:t>
            </a:r>
            <a:r>
              <a:rPr lang="en-IN" sz="2400" dirty="0">
                <a:latin typeface="Times New Roman" pitchFamily="18" charset="0"/>
                <a:cs typeface="Times New Roman" pitchFamily="18" charset="0"/>
              </a:rPr>
              <a:t> camping.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spTree>
    <p:extLst>
      <p:ext uri="{BB962C8B-B14F-4D97-AF65-F5344CB8AC3E}">
        <p14:creationId xmlns:p14="http://schemas.microsoft.com/office/powerpoint/2010/main" val="318466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9392"/>
            <a:ext cx="8229600" cy="1143000"/>
          </a:xfrm>
        </p:spPr>
        <p:txBody>
          <a:bodyPr>
            <a:normAutofit/>
          </a:bodyPr>
          <a:lstStyle/>
          <a:p>
            <a:r>
              <a:rPr lang="en-US" sz="3600" b="1" dirty="0">
                <a:latin typeface="Times New Roman" pitchFamily="18" charset="0"/>
                <a:cs typeface="Times New Roman" pitchFamily="18" charset="0"/>
              </a:rPr>
              <a:t>TOURIST PLACE</a:t>
            </a:r>
            <a:endParaRPr lang="en-IN" sz="3600" dirty="0"/>
          </a:p>
        </p:txBody>
      </p:sp>
      <p:sp>
        <p:nvSpPr>
          <p:cNvPr id="3" name="Content Placeholder 2"/>
          <p:cNvSpPr>
            <a:spLocks noGrp="1"/>
          </p:cNvSpPr>
          <p:nvPr>
            <p:ph idx="1"/>
          </p:nvPr>
        </p:nvSpPr>
        <p:spPr>
          <a:xfrm>
            <a:off x="457200" y="1052736"/>
            <a:ext cx="8229600" cy="5211960"/>
          </a:xfrm>
        </p:spPr>
        <p:txBody>
          <a:bodyPr>
            <a:noAutofit/>
          </a:bodyPr>
          <a:lstStyle/>
          <a:p>
            <a:r>
              <a:rPr lang="en-US" sz="2400" dirty="0" smtClean="0">
                <a:latin typeface="Times New Roman" pitchFamily="18" charset="0"/>
                <a:cs typeface="Times New Roman" pitchFamily="18" charset="0"/>
              </a:rPr>
              <a:t>Canterbury </a:t>
            </a:r>
            <a:r>
              <a:rPr lang="en-IN" sz="2400" dirty="0" smtClean="0">
                <a:latin typeface="Times New Roman" pitchFamily="18" charset="0"/>
                <a:cs typeface="Times New Roman" pitchFamily="18" charset="0"/>
              </a:rPr>
              <a:t>(North)</a:t>
            </a:r>
          </a:p>
          <a:p>
            <a:r>
              <a:rPr lang="en-US" sz="2400" dirty="0" smtClean="0">
                <a:latin typeface="Times New Roman" pitchFamily="18" charset="0"/>
                <a:cs typeface="Times New Roman" pitchFamily="18" charset="0"/>
              </a:rPr>
              <a:t>Canterbury (South)</a:t>
            </a:r>
          </a:p>
          <a:p>
            <a:r>
              <a:rPr lang="en-US" sz="2400" dirty="0" smtClean="0">
                <a:latin typeface="Times New Roman" pitchFamily="18" charset="0"/>
                <a:cs typeface="Times New Roman" pitchFamily="18" charset="0"/>
              </a:rPr>
              <a:t>Christchurch</a:t>
            </a:r>
          </a:p>
          <a:p>
            <a:r>
              <a:rPr lang="en-US" sz="2400" dirty="0" smtClean="0">
                <a:latin typeface="Times New Roman" pitchFamily="18" charset="0"/>
                <a:cs typeface="Times New Roman" pitchFamily="18" charset="0"/>
              </a:rPr>
              <a:t>Otago</a:t>
            </a:r>
          </a:p>
          <a:p>
            <a:r>
              <a:rPr lang="en-US" sz="2400" dirty="0" smtClean="0">
                <a:latin typeface="Times New Roman" pitchFamily="18" charset="0"/>
                <a:cs typeface="Times New Roman" pitchFamily="18" charset="0"/>
              </a:rPr>
              <a:t>Fiordland</a:t>
            </a:r>
          </a:p>
          <a:p>
            <a:r>
              <a:rPr lang="en-US" sz="2400" dirty="0" smtClean="0">
                <a:latin typeface="Times New Roman" pitchFamily="18" charset="0"/>
                <a:cs typeface="Times New Roman" pitchFamily="18" charset="0"/>
              </a:rPr>
              <a:t>Marlborough</a:t>
            </a:r>
          </a:p>
          <a:p>
            <a:r>
              <a:rPr lang="en-US" sz="2400" dirty="0" smtClean="0">
                <a:latin typeface="Times New Roman" pitchFamily="18" charset="0"/>
                <a:cs typeface="Times New Roman" pitchFamily="18" charset="0"/>
              </a:rPr>
              <a:t>Nelson</a:t>
            </a:r>
          </a:p>
          <a:p>
            <a:r>
              <a:rPr lang="en-US" sz="2400" dirty="0" smtClean="0">
                <a:latin typeface="Times New Roman" pitchFamily="18" charset="0"/>
                <a:cs typeface="Times New Roman" pitchFamily="18" charset="0"/>
              </a:rPr>
              <a:t>Tasman</a:t>
            </a:r>
          </a:p>
          <a:p>
            <a:r>
              <a:rPr lang="en-US" sz="2400" dirty="0" smtClean="0">
                <a:latin typeface="Times New Roman" pitchFamily="18" charset="0"/>
                <a:cs typeface="Times New Roman" pitchFamily="18" charset="0"/>
              </a:rPr>
              <a:t>Queenstown</a:t>
            </a:r>
          </a:p>
          <a:p>
            <a:r>
              <a:rPr lang="en-US" sz="2400" dirty="0" smtClean="0">
                <a:latin typeface="Times New Roman" pitchFamily="18" charset="0"/>
                <a:cs typeface="Times New Roman" pitchFamily="18" charset="0"/>
              </a:rPr>
              <a:t>Southland</a:t>
            </a:r>
          </a:p>
          <a:p>
            <a:r>
              <a:rPr lang="en-US" sz="2400" dirty="0" smtClean="0">
                <a:latin typeface="Times New Roman" pitchFamily="18" charset="0"/>
                <a:cs typeface="Times New Roman" pitchFamily="18" charset="0"/>
              </a:rPr>
              <a:t>Wanaka</a:t>
            </a:r>
          </a:p>
          <a:p>
            <a:r>
              <a:rPr lang="en-US" sz="2400" dirty="0" smtClean="0">
                <a:latin typeface="Times New Roman" pitchFamily="18" charset="0"/>
                <a:cs typeface="Times New Roman" pitchFamily="18" charset="0"/>
              </a:rPr>
              <a:t>West Coast (North)</a:t>
            </a:r>
          </a:p>
          <a:p>
            <a:r>
              <a:rPr lang="en-US" sz="2400" dirty="0" smtClean="0">
                <a:latin typeface="Times New Roman" pitchFamily="18" charset="0"/>
                <a:cs typeface="Times New Roman" pitchFamily="18" charset="0"/>
              </a:rPr>
              <a:t>West Coast (South)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spTree>
    <p:extLst>
      <p:ext uri="{BB962C8B-B14F-4D97-AF65-F5344CB8AC3E}">
        <p14:creationId xmlns:p14="http://schemas.microsoft.com/office/powerpoint/2010/main" val="763828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313384"/>
            <a:ext cx="4784080" cy="5572000"/>
          </a:xfrm>
          <a:prstGeom prst="rect">
            <a:avLst/>
          </a:prstGeom>
        </p:spPr>
      </p:pic>
      <p:sp>
        <p:nvSpPr>
          <p:cNvPr id="6" name="TextBox 5"/>
          <p:cNvSpPr txBox="1"/>
          <p:nvPr/>
        </p:nvSpPr>
        <p:spPr>
          <a:xfrm>
            <a:off x="251520" y="2060848"/>
            <a:ext cx="3888432" cy="2862322"/>
          </a:xfrm>
          <a:prstGeom prst="rect">
            <a:avLst/>
          </a:prstGeom>
          <a:noFill/>
        </p:spPr>
        <p:txBody>
          <a:bodyPr wrap="square" rtlCol="0">
            <a:spAutoFit/>
          </a:bodyPr>
          <a:lstStyle/>
          <a:p>
            <a:pPr marL="342900" indent="-342900">
              <a:lnSpc>
                <a:spcPct val="150000"/>
              </a:lnSpc>
              <a:buFont typeface="Arial" pitchFamily="34" charset="0"/>
              <a:buChar char="•"/>
            </a:pPr>
            <a:r>
              <a:rPr lang="en-IN" sz="2400" dirty="0">
                <a:latin typeface="Times New Roman" pitchFamily="18" charset="0"/>
                <a:cs typeface="Times New Roman" pitchFamily="18" charset="0"/>
              </a:rPr>
              <a:t>Benmore Dam is the largest of eight dams within the Waitaki power scheme and was commissioned in 1965</a:t>
            </a:r>
          </a:p>
        </p:txBody>
      </p:sp>
    </p:spTree>
    <p:extLst>
      <p:ext uri="{BB962C8B-B14F-4D97-AF65-F5344CB8AC3E}">
        <p14:creationId xmlns:p14="http://schemas.microsoft.com/office/powerpoint/2010/main" val="2340493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1340768"/>
            <a:ext cx="4824536" cy="5544616"/>
          </a:xfrm>
          <a:prstGeom prst="rect">
            <a:avLst/>
          </a:prstGeom>
        </p:spPr>
      </p:pic>
      <p:sp>
        <p:nvSpPr>
          <p:cNvPr id="6" name="TextBox 5"/>
          <p:cNvSpPr txBox="1"/>
          <p:nvPr/>
        </p:nvSpPr>
        <p:spPr>
          <a:xfrm>
            <a:off x="179512" y="2732727"/>
            <a:ext cx="3960440" cy="1133965"/>
          </a:xfrm>
          <a:prstGeom prst="rect">
            <a:avLst/>
          </a:prstGeom>
          <a:noFill/>
        </p:spPr>
        <p:txBody>
          <a:bodyPr wrap="square" rtlCol="0">
            <a:spAutoFit/>
          </a:bodyPr>
          <a:lstStyle/>
          <a:p>
            <a:pPr>
              <a:lnSpc>
                <a:spcPct val="150000"/>
              </a:lnSpc>
            </a:pPr>
            <a:r>
              <a:rPr lang="en-IN" sz="2400" dirty="0">
                <a:latin typeface="Times New Roman" pitchFamily="18" charset="0"/>
                <a:cs typeface="Times New Roman" pitchFamily="18" charset="0"/>
              </a:rPr>
              <a:t>The Canterbury Provincial Council </a:t>
            </a:r>
            <a:r>
              <a:rPr lang="en-IN" sz="2400" dirty="0" smtClean="0">
                <a:latin typeface="Times New Roman" pitchFamily="18" charset="0"/>
                <a:cs typeface="Times New Roman" pitchFamily="18" charset="0"/>
              </a:rPr>
              <a:t>Building.</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4042180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340768"/>
            <a:ext cx="5040560" cy="5517232"/>
          </a:xfrm>
          <a:prstGeom prst="rect">
            <a:avLst/>
          </a:prstGeom>
        </p:spPr>
      </p:pic>
      <p:sp>
        <p:nvSpPr>
          <p:cNvPr id="7" name="TextBox 6"/>
          <p:cNvSpPr txBox="1"/>
          <p:nvPr/>
        </p:nvSpPr>
        <p:spPr>
          <a:xfrm>
            <a:off x="251520" y="2516703"/>
            <a:ext cx="3960440" cy="1687963"/>
          </a:xfrm>
          <a:prstGeom prst="rect">
            <a:avLst/>
          </a:prstGeom>
          <a:noFill/>
        </p:spPr>
        <p:txBody>
          <a:bodyPr wrap="square" rtlCol="0">
            <a:spAutoFit/>
          </a:bodyPr>
          <a:lstStyle/>
          <a:p>
            <a:pPr marL="342900" indent="-342900">
              <a:lnSpc>
                <a:spcPct val="150000"/>
              </a:lnSpc>
              <a:buFont typeface="Arial" pitchFamily="34" charset="0"/>
              <a:buChar char="•"/>
            </a:pPr>
            <a:r>
              <a:rPr lang="en-IN" sz="2400" dirty="0">
                <a:latin typeface="Times New Roman" pitchFamily="18" charset="0"/>
                <a:cs typeface="Times New Roman" pitchFamily="18" charset="0"/>
              </a:rPr>
              <a:t>One of Nelson's beaches during a kite surfing competition.</a:t>
            </a:r>
          </a:p>
        </p:txBody>
      </p:sp>
    </p:spTree>
    <p:extLst>
      <p:ext uri="{BB962C8B-B14F-4D97-AF65-F5344CB8AC3E}">
        <p14:creationId xmlns:p14="http://schemas.microsoft.com/office/powerpoint/2010/main" val="210564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848" y="1"/>
            <a:ext cx="7772400" cy="1052736"/>
          </a:xfrm>
        </p:spPr>
        <p:txBody>
          <a:bodyPr/>
          <a:lstStyle/>
          <a:p>
            <a:r>
              <a:rPr lang="en-US" dirty="0" smtClean="0">
                <a:latin typeface="Times New Roman" pitchFamily="18" charset="0"/>
                <a:cs typeface="Times New Roman" pitchFamily="18" charset="0"/>
              </a:rPr>
              <a:t>History</a:t>
            </a:r>
            <a:endParaRPr lang="en-IN" dirty="0">
              <a:latin typeface="Times New Roman" pitchFamily="18" charset="0"/>
              <a:cs typeface="Times New Roman" pitchFamily="18" charset="0"/>
            </a:endParaRPr>
          </a:p>
        </p:txBody>
      </p:sp>
      <p:sp>
        <p:nvSpPr>
          <p:cNvPr id="3" name="Subtitle 2"/>
          <p:cNvSpPr>
            <a:spLocks noGrp="1"/>
          </p:cNvSpPr>
          <p:nvPr>
            <p:ph type="subTitle" idx="1"/>
          </p:nvPr>
        </p:nvSpPr>
        <p:spPr>
          <a:xfrm>
            <a:off x="0" y="1842026"/>
            <a:ext cx="7452320" cy="5040560"/>
          </a:xfrm>
        </p:spPr>
        <p:txBody>
          <a:bodyPr>
            <a:normAutofit/>
          </a:bodyPr>
          <a:lstStyle/>
          <a:p>
            <a:pPr marL="457200" indent="-457200" algn="l">
              <a:buFont typeface="Wingdings" pitchFamily="2" charset="2"/>
              <a:buChar char="Ø"/>
            </a:pPr>
            <a:r>
              <a:rPr lang="en-IN" sz="2800" dirty="0" smtClean="0">
                <a:solidFill>
                  <a:schemeClr val="tx1"/>
                </a:solidFill>
                <a:latin typeface="Times New Roman" pitchFamily="18" charset="0"/>
                <a:cs typeface="Times New Roman" pitchFamily="18" charset="0"/>
              </a:rPr>
              <a:t>Abel Janszoon Tasman</a:t>
            </a:r>
            <a:r>
              <a:rPr lang="en-IN" sz="2800" dirty="0">
                <a:solidFill>
                  <a:schemeClr val="tx1"/>
                </a:solidFill>
                <a:latin typeface="Times New Roman" pitchFamily="18" charset="0"/>
                <a:cs typeface="Times New Roman" pitchFamily="18" charset="0"/>
              </a:rPr>
              <a:t> on </a:t>
            </a:r>
            <a:r>
              <a:rPr lang="en-IN" sz="2800" dirty="0" smtClean="0">
                <a:solidFill>
                  <a:schemeClr val="tx1"/>
                </a:solidFill>
                <a:latin typeface="Times New Roman" pitchFamily="18" charset="0"/>
                <a:cs typeface="Times New Roman" pitchFamily="18" charset="0"/>
              </a:rPr>
              <a:t>13</a:t>
            </a:r>
            <a:r>
              <a:rPr lang="en-IN" sz="2800" baseline="30000" dirty="0" smtClean="0">
                <a:solidFill>
                  <a:schemeClr val="tx1"/>
                </a:solidFill>
                <a:latin typeface="Times New Roman" pitchFamily="18" charset="0"/>
                <a:cs typeface="Times New Roman" pitchFamily="18" charset="0"/>
              </a:rPr>
              <a:t>th</a:t>
            </a:r>
            <a:r>
              <a:rPr lang="en-IN" sz="2800" dirty="0" smtClean="0">
                <a:solidFill>
                  <a:schemeClr val="tx1"/>
                </a:solidFill>
                <a:latin typeface="Times New Roman" pitchFamily="18" charset="0"/>
                <a:cs typeface="Times New Roman" pitchFamily="18" charset="0"/>
              </a:rPr>
              <a:t> Dec,1642.</a:t>
            </a:r>
          </a:p>
          <a:p>
            <a:pPr marL="457200" indent="-457200" algn="l">
              <a:buFont typeface="Wingdings" pitchFamily="2" charset="2"/>
              <a:buChar char="Ø"/>
            </a:pPr>
            <a:r>
              <a:rPr lang="en-IN" sz="2800" dirty="0" smtClean="0">
                <a:solidFill>
                  <a:schemeClr val="tx1"/>
                </a:solidFill>
                <a:latin typeface="Times New Roman" pitchFamily="18" charset="0"/>
                <a:cs typeface="Times New Roman" pitchFamily="18" charset="0"/>
              </a:rPr>
              <a:t>visited </a:t>
            </a:r>
            <a:r>
              <a:rPr lang="en-IN" sz="2800" dirty="0">
                <a:solidFill>
                  <a:schemeClr val="tx1"/>
                </a:solidFill>
                <a:latin typeface="Times New Roman" pitchFamily="18" charset="0"/>
                <a:cs typeface="Times New Roman" pitchFamily="18" charset="0"/>
              </a:rPr>
              <a:t>by explorers and sailors, missionaries, traders and adventurers </a:t>
            </a:r>
            <a:endParaRPr lang="en-IN" sz="2800" dirty="0" smtClean="0">
              <a:solidFill>
                <a:schemeClr val="tx1"/>
              </a:solidFill>
              <a:latin typeface="Times New Roman" pitchFamily="18" charset="0"/>
              <a:cs typeface="Times New Roman" pitchFamily="18" charset="0"/>
            </a:endParaRPr>
          </a:p>
          <a:p>
            <a:pPr marL="457200" indent="-457200" algn="l">
              <a:buFont typeface="Wingdings" pitchFamily="2" charset="2"/>
              <a:buChar char="Ø"/>
            </a:pPr>
            <a:r>
              <a:rPr lang="en-IN" sz="2800" dirty="0" smtClean="0">
                <a:solidFill>
                  <a:schemeClr val="tx1"/>
                </a:solidFill>
                <a:latin typeface="Times New Roman" pitchFamily="18" charset="0"/>
                <a:cs typeface="Times New Roman" pitchFamily="18" charset="0"/>
              </a:rPr>
              <a:t>European -1800s</a:t>
            </a:r>
            <a:r>
              <a:rPr lang="en-IN" sz="2800" dirty="0">
                <a:solidFill>
                  <a:schemeClr val="tx1"/>
                </a:solidFill>
                <a:latin typeface="Times New Roman" pitchFamily="18" charset="0"/>
                <a:cs typeface="Times New Roman" pitchFamily="18" charset="0"/>
              </a:rPr>
              <a:t>, causing strife and </a:t>
            </a:r>
            <a:r>
              <a:rPr lang="en-IN" sz="2800" dirty="0" smtClean="0">
                <a:solidFill>
                  <a:schemeClr val="tx1"/>
                </a:solidFill>
                <a:latin typeface="Times New Roman" pitchFamily="18" charset="0"/>
                <a:cs typeface="Times New Roman" pitchFamily="18" charset="0"/>
              </a:rPr>
              <a:t>warfare.</a:t>
            </a:r>
          </a:p>
          <a:p>
            <a:pPr marL="457200" indent="-457200" algn="l">
              <a:buFont typeface="Wingdings" pitchFamily="2" charset="2"/>
              <a:buChar char="Ø"/>
            </a:pPr>
            <a:r>
              <a:rPr lang="en-IN" sz="2800" dirty="0" smtClean="0">
                <a:solidFill>
                  <a:schemeClr val="tx1"/>
                </a:solidFill>
                <a:latin typeface="Times New Roman" pitchFamily="18" charset="0"/>
                <a:cs typeface="Times New Roman" pitchFamily="18" charset="0"/>
              </a:rPr>
              <a:t>1830s </a:t>
            </a:r>
            <a:r>
              <a:rPr lang="en-IN" sz="2800" dirty="0">
                <a:solidFill>
                  <a:schemeClr val="tx1"/>
                </a:solidFill>
                <a:latin typeface="Times New Roman" pitchFamily="18" charset="0"/>
                <a:cs typeface="Times New Roman" pitchFamily="18" charset="0"/>
              </a:rPr>
              <a:t>European settlers </a:t>
            </a:r>
          </a:p>
          <a:p>
            <a:pPr marL="457200" indent="-457200" algn="l">
              <a:buFont typeface="Wingdings" pitchFamily="2" charset="2"/>
              <a:buChar char="Ø"/>
            </a:pPr>
            <a:r>
              <a:rPr lang="en-IN" sz="2800" dirty="0" smtClean="0">
                <a:solidFill>
                  <a:schemeClr val="tx1"/>
                </a:solidFill>
                <a:latin typeface="Times New Roman" pitchFamily="18" charset="0"/>
                <a:cs typeface="Times New Roman" pitchFamily="18" charset="0"/>
              </a:rPr>
              <a:t>land </a:t>
            </a:r>
            <a:r>
              <a:rPr lang="en-IN" sz="2800" dirty="0">
                <a:solidFill>
                  <a:schemeClr val="tx1"/>
                </a:solidFill>
                <a:latin typeface="Times New Roman" pitchFamily="18" charset="0"/>
                <a:cs typeface="Times New Roman" pitchFamily="18" charset="0"/>
              </a:rPr>
              <a:t>was purchased </a:t>
            </a:r>
            <a:r>
              <a:rPr lang="en-IN" sz="2800" dirty="0" smtClean="0">
                <a:solidFill>
                  <a:schemeClr val="tx1"/>
                </a:solidFill>
                <a:latin typeface="Times New Roman" pitchFamily="18" charset="0"/>
                <a:cs typeface="Times New Roman" pitchFamily="18" charset="0"/>
              </a:rPr>
              <a:t>and </a:t>
            </a:r>
            <a:r>
              <a:rPr lang="en-IN" sz="2800" dirty="0">
                <a:solidFill>
                  <a:schemeClr val="tx1"/>
                </a:solidFill>
                <a:latin typeface="Times New Roman" pitchFamily="18" charset="0"/>
                <a:cs typeface="Times New Roman" pitchFamily="18" charset="0"/>
              </a:rPr>
              <a:t>taken from the local </a:t>
            </a:r>
            <a:r>
              <a:rPr lang="en-IN" sz="2800" dirty="0" smtClean="0">
                <a:solidFill>
                  <a:schemeClr val="tx1"/>
                </a:solidFill>
                <a:latin typeface="Times New Roman" pitchFamily="18" charset="0"/>
                <a:cs typeface="Times New Roman" pitchFamily="18" charset="0"/>
              </a:rPr>
              <a:t>tribes. </a:t>
            </a:r>
            <a:endParaRPr lang="en-IN" sz="2800" dirty="0">
              <a:solidFill>
                <a:schemeClr val="tx1"/>
              </a:solidFill>
              <a:latin typeface="Times New Roman" pitchFamily="18" charset="0"/>
              <a:cs typeface="Times New Roman" pitchFamily="18" charset="0"/>
            </a:endParaRPr>
          </a:p>
        </p:txBody>
      </p:sp>
      <p:pic>
        <p:nvPicPr>
          <p:cNvPr id="1026" name="Picture 2" descr="C:\Users\Waseem\Desktop\images\maori-carv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2008"/>
            <a:ext cx="1905000" cy="68259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RAMI\Desktop\north land\77293778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637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1340768"/>
            <a:ext cx="5184576" cy="5499992"/>
          </a:xfrm>
          <a:prstGeom prst="rect">
            <a:avLst/>
          </a:prstGeom>
        </p:spPr>
      </p:pic>
      <p:sp>
        <p:nvSpPr>
          <p:cNvPr id="6" name="TextBox 5"/>
          <p:cNvSpPr txBox="1"/>
          <p:nvPr/>
        </p:nvSpPr>
        <p:spPr>
          <a:xfrm>
            <a:off x="251520" y="2525995"/>
            <a:ext cx="3600400" cy="1133965"/>
          </a:xfrm>
          <a:prstGeom prst="rect">
            <a:avLst/>
          </a:prstGeom>
          <a:noFill/>
        </p:spPr>
        <p:txBody>
          <a:bodyPr wrap="square" rtlCol="0">
            <a:spAutoFit/>
          </a:bodyPr>
          <a:lstStyle/>
          <a:p>
            <a:pPr marL="342900" indent="-342900">
              <a:lnSpc>
                <a:spcPct val="150000"/>
              </a:lnSpc>
              <a:buFont typeface="Arial" pitchFamily="34" charset="0"/>
              <a:buChar char="•"/>
            </a:pPr>
            <a:r>
              <a:rPr lang="en-IN" sz="2400" dirty="0">
                <a:latin typeface="Times New Roman" pitchFamily="18" charset="0"/>
                <a:cs typeface="Times New Roman" pitchFamily="18" charset="0"/>
              </a:rPr>
              <a:t>Paragliding over Nelson, South </a:t>
            </a:r>
            <a:r>
              <a:rPr lang="en-IN" sz="2400" dirty="0" smtClean="0">
                <a:latin typeface="Times New Roman" pitchFamily="18" charset="0"/>
                <a:cs typeface="Times New Roman" pitchFamily="18" charset="0"/>
              </a:rPr>
              <a:t>Island</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3095284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1313384"/>
            <a:ext cx="5328592" cy="5544616"/>
          </a:xfrm>
          <a:prstGeom prst="rect">
            <a:avLst/>
          </a:prstGeom>
        </p:spPr>
      </p:pic>
      <p:sp>
        <p:nvSpPr>
          <p:cNvPr id="6" name="TextBox 5"/>
          <p:cNvSpPr txBox="1"/>
          <p:nvPr/>
        </p:nvSpPr>
        <p:spPr>
          <a:xfrm>
            <a:off x="395536" y="2670011"/>
            <a:ext cx="3240360" cy="1133965"/>
          </a:xfrm>
          <a:prstGeom prst="rect">
            <a:avLst/>
          </a:prstGeom>
          <a:noFill/>
        </p:spPr>
        <p:txBody>
          <a:bodyPr wrap="square" rtlCol="0">
            <a:spAutoFit/>
          </a:bodyPr>
          <a:lstStyle/>
          <a:p>
            <a:pPr marL="342900" indent="-342900">
              <a:lnSpc>
                <a:spcPct val="150000"/>
              </a:lnSpc>
              <a:buFont typeface="Arial" pitchFamily="34" charset="0"/>
              <a:buChar char="•"/>
            </a:pPr>
            <a:r>
              <a:rPr lang="en-IN" sz="2400" dirty="0">
                <a:latin typeface="Times New Roman" pitchFamily="18" charset="0"/>
                <a:cs typeface="Times New Roman" pitchFamily="18" charset="0"/>
              </a:rPr>
              <a:t>Abel Tasman National Park</a:t>
            </a:r>
          </a:p>
        </p:txBody>
      </p:sp>
    </p:spTree>
    <p:extLst>
      <p:ext uri="{BB962C8B-B14F-4D97-AF65-F5344CB8AC3E}">
        <p14:creationId xmlns:p14="http://schemas.microsoft.com/office/powerpoint/2010/main" val="4168268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416" y="1313384"/>
            <a:ext cx="5256584" cy="5526360"/>
          </a:xfrm>
          <a:prstGeom prst="rect">
            <a:avLst/>
          </a:prstGeom>
        </p:spPr>
      </p:pic>
      <p:sp>
        <p:nvSpPr>
          <p:cNvPr id="6" name="TextBox 5"/>
          <p:cNvSpPr txBox="1"/>
          <p:nvPr/>
        </p:nvSpPr>
        <p:spPr>
          <a:xfrm>
            <a:off x="179512" y="3068960"/>
            <a:ext cx="3528392" cy="461665"/>
          </a:xfrm>
          <a:prstGeom prst="rect">
            <a:avLst/>
          </a:prstGeom>
          <a:noFill/>
        </p:spPr>
        <p:txBody>
          <a:bodyPr wrap="square" rtlCol="0">
            <a:spAutoFit/>
          </a:bodyPr>
          <a:lstStyle/>
          <a:p>
            <a:pPr marL="342900" indent="-342900">
              <a:buFont typeface="Arial" pitchFamily="34" charset="0"/>
              <a:buChar char="•"/>
            </a:pPr>
            <a:r>
              <a:rPr lang="en-US" sz="2400" dirty="0" smtClean="0">
                <a:latin typeface="Times New Roman" pitchFamily="18" charset="0"/>
                <a:cs typeface="Times New Roman" pitchFamily="18" charset="0"/>
              </a:rPr>
              <a:t>Glacier</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1638230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610" y="1098376"/>
            <a:ext cx="5508104" cy="5715000"/>
          </a:xfrm>
          <a:prstGeom prst="rect">
            <a:avLst/>
          </a:prstGeom>
        </p:spPr>
      </p:pic>
      <p:sp>
        <p:nvSpPr>
          <p:cNvPr id="6" name="TextBox 5"/>
          <p:cNvSpPr txBox="1"/>
          <p:nvPr/>
        </p:nvSpPr>
        <p:spPr>
          <a:xfrm>
            <a:off x="72008" y="2924944"/>
            <a:ext cx="3491880" cy="1687963"/>
          </a:xfrm>
          <a:prstGeom prst="rect">
            <a:avLst/>
          </a:prstGeom>
          <a:noFill/>
        </p:spPr>
        <p:txBody>
          <a:bodyPr wrap="square" rtlCol="0">
            <a:spAutoFit/>
          </a:bodyPr>
          <a:lstStyle/>
          <a:p>
            <a:pPr marL="342900" indent="-342900">
              <a:lnSpc>
                <a:spcPct val="150000"/>
              </a:lnSpc>
              <a:buFont typeface="Arial" pitchFamily="34" charset="0"/>
              <a:buChar char="•"/>
            </a:pPr>
            <a:r>
              <a:rPr lang="en-IN" sz="2400" dirty="0">
                <a:latin typeface="Times New Roman" pitchFamily="18" charset="0"/>
                <a:cs typeface="Times New Roman" pitchFamily="18" charset="0"/>
              </a:rPr>
              <a:t>And on a beach, far, far away, giant exploded footballs</a:t>
            </a:r>
          </a:p>
        </p:txBody>
      </p:sp>
    </p:spTree>
    <p:extLst>
      <p:ext uri="{BB962C8B-B14F-4D97-AF65-F5344CB8AC3E}">
        <p14:creationId xmlns:p14="http://schemas.microsoft.com/office/powerpoint/2010/main" val="2300294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1313384"/>
            <a:ext cx="5423017" cy="5572000"/>
          </a:xfrm>
          <a:prstGeom prst="rect">
            <a:avLst/>
          </a:prstGeom>
        </p:spPr>
      </p:pic>
      <p:sp>
        <p:nvSpPr>
          <p:cNvPr id="5" name="TextBox 4"/>
          <p:cNvSpPr txBox="1"/>
          <p:nvPr/>
        </p:nvSpPr>
        <p:spPr>
          <a:xfrm>
            <a:off x="35496" y="2492896"/>
            <a:ext cx="3600400" cy="2241960"/>
          </a:xfrm>
          <a:prstGeom prst="rect">
            <a:avLst/>
          </a:prstGeom>
          <a:noFill/>
        </p:spPr>
        <p:txBody>
          <a:bodyPr wrap="square" rtlCol="0">
            <a:spAutoFit/>
          </a:bodyPr>
          <a:lstStyle/>
          <a:p>
            <a:pPr algn="ctr">
              <a:lnSpc>
                <a:spcPct val="150000"/>
              </a:lnSpc>
            </a:pPr>
            <a:r>
              <a:rPr lang="en-US" sz="2400" u="sng" dirty="0" smtClean="0">
                <a:latin typeface="Times New Roman" pitchFamily="18" charset="0"/>
                <a:cs typeface="Times New Roman" pitchFamily="18" charset="0"/>
              </a:rPr>
              <a:t>WINE</a:t>
            </a:r>
            <a:endParaRPr lang="en-IN" sz="2400" u="sng" dirty="0" smtClean="0">
              <a:latin typeface="Times New Roman" pitchFamily="18" charset="0"/>
              <a:cs typeface="Times New Roman" pitchFamily="18" charset="0"/>
            </a:endParaRPr>
          </a:p>
          <a:p>
            <a:pPr marL="342900" indent="-342900">
              <a:lnSpc>
                <a:spcPct val="150000"/>
              </a:lnSpc>
              <a:buFont typeface="Arial" pitchFamily="34" charset="0"/>
              <a:buChar char="•"/>
            </a:pPr>
            <a:r>
              <a:rPr lang="en-IN" sz="2400" dirty="0" smtClean="0">
                <a:latin typeface="Times New Roman" pitchFamily="18" charset="0"/>
                <a:cs typeface="Times New Roman" pitchFamily="18" charset="0"/>
              </a:rPr>
              <a:t>We’re </a:t>
            </a:r>
            <a:r>
              <a:rPr lang="en-IN" sz="2400" dirty="0">
                <a:latin typeface="Times New Roman" pitchFamily="18" charset="0"/>
                <a:cs typeface="Times New Roman" pitchFamily="18" charset="0"/>
              </a:rPr>
              <a:t>world famous for our Sauvignon Blanc, the best in the world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spTree>
    <p:extLst>
      <p:ext uri="{BB962C8B-B14F-4D97-AF65-F5344CB8AC3E}">
        <p14:creationId xmlns:p14="http://schemas.microsoft.com/office/powerpoint/2010/main" val="4079530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1313384"/>
            <a:ext cx="5688632" cy="5572000"/>
          </a:xfrm>
          <a:prstGeom prst="rect">
            <a:avLst/>
          </a:prstGeom>
        </p:spPr>
      </p:pic>
      <p:sp>
        <p:nvSpPr>
          <p:cNvPr id="6" name="TextBox 5"/>
          <p:cNvSpPr txBox="1"/>
          <p:nvPr/>
        </p:nvSpPr>
        <p:spPr>
          <a:xfrm>
            <a:off x="107504" y="2289226"/>
            <a:ext cx="3312368" cy="2795958"/>
          </a:xfrm>
          <a:prstGeom prst="rect">
            <a:avLst/>
          </a:prstGeom>
          <a:noFill/>
        </p:spPr>
        <p:txBody>
          <a:bodyPr wrap="square" rtlCol="0">
            <a:spAutoFit/>
          </a:bodyPr>
          <a:lstStyle/>
          <a:p>
            <a:pPr algn="ctr">
              <a:lnSpc>
                <a:spcPct val="150000"/>
              </a:lnSpc>
            </a:pPr>
            <a:r>
              <a:rPr lang="en-US" sz="2400" u="sng" dirty="0" smtClean="0">
                <a:latin typeface="Times New Roman" pitchFamily="18" charset="0"/>
                <a:cs typeface="Times New Roman" pitchFamily="18" charset="0"/>
              </a:rPr>
              <a:t>WATER</a:t>
            </a:r>
            <a:endParaRPr lang="en-IN" sz="2400" u="sng" dirty="0" smtClean="0">
              <a:latin typeface="Times New Roman" pitchFamily="18" charset="0"/>
              <a:cs typeface="Times New Roman" pitchFamily="18" charset="0"/>
            </a:endParaRPr>
          </a:p>
          <a:p>
            <a:pPr marL="342900" indent="-342900">
              <a:lnSpc>
                <a:spcPct val="150000"/>
              </a:lnSpc>
              <a:buFont typeface="Arial" pitchFamily="34" charset="0"/>
              <a:buChar char="•"/>
            </a:pPr>
            <a:r>
              <a:rPr lang="en-IN" sz="2400" dirty="0" smtClean="0">
                <a:latin typeface="Times New Roman" pitchFamily="18" charset="0"/>
                <a:cs typeface="Times New Roman" pitchFamily="18" charset="0"/>
              </a:rPr>
              <a:t>Get </a:t>
            </a:r>
            <a:r>
              <a:rPr lang="en-IN" sz="2400" dirty="0">
                <a:latin typeface="Times New Roman" pitchFamily="18" charset="0"/>
                <a:cs typeface="Times New Roman" pitchFamily="18" charset="0"/>
              </a:rPr>
              <a:t>lost in the Sounds, a spectacular maze of coves, islands, and peninsulas.</a:t>
            </a:r>
          </a:p>
        </p:txBody>
      </p:sp>
    </p:spTree>
    <p:extLst>
      <p:ext uri="{BB962C8B-B14F-4D97-AF65-F5344CB8AC3E}">
        <p14:creationId xmlns:p14="http://schemas.microsoft.com/office/powerpoint/2010/main" val="2152784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sp>
        <p:nvSpPr>
          <p:cNvPr id="5" name="TextBox 4"/>
          <p:cNvSpPr txBox="1"/>
          <p:nvPr/>
        </p:nvSpPr>
        <p:spPr>
          <a:xfrm>
            <a:off x="107504" y="1988840"/>
            <a:ext cx="2736304" cy="2308324"/>
          </a:xfrm>
          <a:prstGeom prst="rect">
            <a:avLst/>
          </a:prstGeom>
          <a:noFill/>
        </p:spPr>
        <p:txBody>
          <a:bodyPr wrap="square" rtlCol="0">
            <a:spAutoFit/>
          </a:bodyPr>
          <a:lstStyle/>
          <a:p>
            <a:pPr algn="ctr">
              <a:lnSpc>
                <a:spcPct val="150000"/>
              </a:lnSpc>
            </a:pPr>
            <a:r>
              <a:rPr lang="en-US" sz="2400" u="sng" dirty="0" smtClean="0">
                <a:latin typeface="Times New Roman" pitchFamily="18" charset="0"/>
                <a:cs typeface="Times New Roman" pitchFamily="18" charset="0"/>
              </a:rPr>
              <a:t>WILDERNESS</a:t>
            </a:r>
            <a:endParaRPr lang="en-IN" sz="2400" u="sng" dirty="0" smtClean="0">
              <a:latin typeface="Times New Roman" pitchFamily="18" charset="0"/>
              <a:cs typeface="Times New Roman" pitchFamily="18" charset="0"/>
            </a:endParaRPr>
          </a:p>
          <a:p>
            <a:pPr marL="342900" indent="-342900">
              <a:lnSpc>
                <a:spcPct val="150000"/>
              </a:lnSpc>
              <a:buFont typeface="Arial" pitchFamily="34" charset="0"/>
              <a:buChar char="•"/>
            </a:pPr>
            <a:r>
              <a:rPr lang="en-IN" sz="2400" dirty="0" smtClean="0">
                <a:latin typeface="Times New Roman" pitchFamily="18" charset="0"/>
                <a:cs typeface="Times New Roman" pitchFamily="18" charset="0"/>
              </a:rPr>
              <a:t>Walk </a:t>
            </a:r>
            <a:r>
              <a:rPr lang="en-IN" sz="2400" dirty="0">
                <a:latin typeface="Times New Roman" pitchFamily="18" charset="0"/>
                <a:cs typeface="Times New Roman" pitchFamily="18" charset="0"/>
              </a:rPr>
              <a:t>or bike the legendary Queen Charlotte Track.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1313384"/>
            <a:ext cx="6264696" cy="5544616"/>
          </a:xfrm>
          <a:prstGeom prst="rect">
            <a:avLst/>
          </a:prstGeom>
        </p:spPr>
      </p:pic>
    </p:spTree>
    <p:extLst>
      <p:ext uri="{BB962C8B-B14F-4D97-AF65-F5344CB8AC3E}">
        <p14:creationId xmlns:p14="http://schemas.microsoft.com/office/powerpoint/2010/main" val="3116556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marL="0" indent="0" algn="ctr">
              <a:buNone/>
            </a:pPr>
            <a:endParaRPr lang="en-US" sz="4000" b="1" dirty="0" smtClean="0">
              <a:latin typeface="Times New Roman" pitchFamily="18" charset="0"/>
              <a:cs typeface="Times New Roman" pitchFamily="18" charset="0"/>
            </a:endParaRPr>
          </a:p>
          <a:p>
            <a:pPr marL="0" indent="0" algn="ctr">
              <a:buNone/>
            </a:pPr>
            <a:endParaRPr lang="en-US" sz="4000" b="1" dirty="0">
              <a:latin typeface="Times New Roman" pitchFamily="18" charset="0"/>
              <a:cs typeface="Times New Roman" pitchFamily="18" charset="0"/>
            </a:endParaRPr>
          </a:p>
          <a:p>
            <a:pPr marL="0" indent="0" algn="ctr">
              <a:buNone/>
            </a:pPr>
            <a:endParaRPr lang="en-US" sz="4000" b="1" dirty="0" smtClean="0">
              <a:latin typeface="Times New Roman" pitchFamily="18" charset="0"/>
              <a:cs typeface="Times New Roman" pitchFamily="18" charset="0"/>
            </a:endParaRPr>
          </a:p>
          <a:p>
            <a:pPr marL="0" indent="0" algn="ctr">
              <a:buNone/>
            </a:pPr>
            <a:r>
              <a:rPr lang="en-US" sz="4000" b="1" dirty="0" smtClean="0">
                <a:latin typeface="Times New Roman" pitchFamily="18" charset="0"/>
                <a:cs typeface="Times New Roman" pitchFamily="18" charset="0"/>
              </a:rPr>
              <a:t>FESTIVAL</a:t>
            </a:r>
            <a:endParaRPr lang="en-IN"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spTree>
    <p:extLst>
      <p:ext uri="{BB962C8B-B14F-4D97-AF65-F5344CB8AC3E}">
        <p14:creationId xmlns:p14="http://schemas.microsoft.com/office/powerpoint/2010/main" val="1941258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8840"/>
            <a:ext cx="9143999" cy="48965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sp>
        <p:nvSpPr>
          <p:cNvPr id="6" name="TextBox 5"/>
          <p:cNvSpPr txBox="1"/>
          <p:nvPr/>
        </p:nvSpPr>
        <p:spPr>
          <a:xfrm>
            <a:off x="1619672" y="1340768"/>
            <a:ext cx="5544616"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Picton Maritime Festival – 21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January</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422639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2856"/>
            <a:ext cx="9143999" cy="4752528"/>
          </a:xfrm>
          <a:prstGeom prst="rect">
            <a:avLst/>
          </a:prstGeom>
        </p:spPr>
      </p:pic>
      <p:sp>
        <p:nvSpPr>
          <p:cNvPr id="6" name="TextBox 5"/>
          <p:cNvSpPr txBox="1"/>
          <p:nvPr/>
        </p:nvSpPr>
        <p:spPr>
          <a:xfrm>
            <a:off x="539552" y="1383159"/>
            <a:ext cx="756084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Blue, Brews and BBQ ‘s – 4</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February</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296721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latin typeface="Times New Roman" pitchFamily="18" charset="0"/>
                <a:cs typeface="Times New Roman" pitchFamily="18" charset="0"/>
              </a:rPr>
              <a:t>Overview</a:t>
            </a:r>
            <a:endParaRPr lang="en-IN" dirty="0">
              <a:latin typeface="Times New Roman" pitchFamily="18" charset="0"/>
              <a:cs typeface="Times New Roman" pitchFamily="18" charset="0"/>
            </a:endParaRPr>
          </a:p>
        </p:txBody>
      </p:sp>
      <p:sp>
        <p:nvSpPr>
          <p:cNvPr id="5" name="Content Placeholder 4"/>
          <p:cNvSpPr>
            <a:spLocks noGrp="1"/>
          </p:cNvSpPr>
          <p:nvPr>
            <p:ph idx="4294967295"/>
          </p:nvPr>
        </p:nvSpPr>
        <p:spPr>
          <a:xfrm>
            <a:off x="395536" y="1196752"/>
            <a:ext cx="8229600" cy="6169025"/>
          </a:xfrm>
        </p:spPr>
        <p:txBody>
          <a:bodyPr>
            <a:normAutofit/>
          </a:bodyPr>
          <a:lstStyle/>
          <a:p>
            <a:endParaRPr lang="en-US" sz="2400" dirty="0" smtClean="0">
              <a:latin typeface="Times New Roman" pitchFamily="18" charset="0"/>
              <a:cs typeface="Times New Roman" pitchFamily="18" charset="0"/>
            </a:endParaRPr>
          </a:p>
          <a:p>
            <a:pPr marL="68580" indent="0">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Capital – Wellington</a:t>
            </a:r>
          </a:p>
          <a:p>
            <a:r>
              <a:rPr lang="en-US" sz="2400" dirty="0" smtClean="0">
                <a:latin typeface="Times New Roman" pitchFamily="18" charset="0"/>
                <a:cs typeface="Times New Roman" pitchFamily="18" charset="0"/>
              </a:rPr>
              <a:t>Largest city – Auckland</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Language – English, Maori, sign</a:t>
            </a:r>
          </a:p>
          <a:p>
            <a:r>
              <a:rPr lang="en-US" sz="2400" dirty="0" smtClean="0">
                <a:latin typeface="Times New Roman" pitchFamily="18" charset="0"/>
                <a:cs typeface="Times New Roman" pitchFamily="18" charset="0"/>
              </a:rPr>
              <a:t>Government – Parliamentary Constitutional Monarchy</a:t>
            </a:r>
          </a:p>
          <a:p>
            <a:r>
              <a:rPr lang="en-US" sz="2400" dirty="0" smtClean="0">
                <a:latin typeface="Times New Roman" pitchFamily="18" charset="0"/>
                <a:cs typeface="Times New Roman" pitchFamily="18" charset="0"/>
              </a:rPr>
              <a:t>Monarch – Elizabeth II </a:t>
            </a:r>
          </a:p>
          <a:p>
            <a:r>
              <a:rPr lang="en-US" sz="2400" dirty="0" smtClean="0">
                <a:latin typeface="Times New Roman" pitchFamily="18" charset="0"/>
                <a:cs typeface="Times New Roman" pitchFamily="18" charset="0"/>
              </a:rPr>
              <a:t>Governor General – Sir Jerry Mateparae</a:t>
            </a:r>
          </a:p>
          <a:p>
            <a:r>
              <a:rPr lang="en-US" sz="2400" dirty="0" smtClean="0">
                <a:latin typeface="Times New Roman" pitchFamily="18" charset="0"/>
                <a:cs typeface="Times New Roman" pitchFamily="18" charset="0"/>
              </a:rPr>
              <a:t>Prime Minister – John Key</a:t>
            </a:r>
          </a:p>
          <a:p>
            <a:pPr marL="2057400" lvl="8" indent="0">
              <a:buNone/>
            </a:pPr>
            <a:endParaRPr lang="en-IN" sz="2400" dirty="0">
              <a:solidFill>
                <a:schemeClr val="tx1"/>
              </a:solidFill>
              <a:latin typeface="Times New Roman" pitchFamily="18" charset="0"/>
              <a:cs typeface="Times New Roman" pitchFamily="18" charset="0"/>
            </a:endParaRPr>
          </a:p>
        </p:txBody>
      </p:sp>
      <p:pic>
        <p:nvPicPr>
          <p:cNvPr id="4" name="Picture 3" descr="C:\Users\RAMI\Desktop\north land\7729377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853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32856"/>
            <a:ext cx="9180513" cy="4752528"/>
          </a:xfrm>
          <a:prstGeom prst="rect">
            <a:avLst/>
          </a:prstGeom>
        </p:spPr>
      </p:pic>
      <p:sp>
        <p:nvSpPr>
          <p:cNvPr id="6" name="TextBox 5"/>
          <p:cNvSpPr txBox="1"/>
          <p:nvPr/>
        </p:nvSpPr>
        <p:spPr>
          <a:xfrm>
            <a:off x="323528" y="1383159"/>
            <a:ext cx="8136904" cy="461665"/>
          </a:xfrm>
          <a:prstGeom prst="rect">
            <a:avLst/>
          </a:prstGeom>
          <a:noFill/>
        </p:spPr>
        <p:txBody>
          <a:bodyPr wrap="square" rtlCol="0">
            <a:spAutoFit/>
          </a:bodyPr>
          <a:lstStyle/>
          <a:p>
            <a:pPr algn="ctr"/>
            <a:r>
              <a:rPr lang="en-IN" sz="2400" dirty="0">
                <a:latin typeface="Times New Roman" pitchFamily="18" charset="0"/>
                <a:cs typeface="Times New Roman" pitchFamily="18" charset="0"/>
              </a:rPr>
              <a:t>The Marlborough Wine </a:t>
            </a:r>
            <a:r>
              <a:rPr lang="en-IN" sz="2400" dirty="0" smtClean="0">
                <a:latin typeface="Times New Roman" pitchFamily="18" charset="0"/>
                <a:cs typeface="Times New Roman" pitchFamily="18" charset="0"/>
              </a:rPr>
              <a:t>Festival – 11</a:t>
            </a:r>
            <a:r>
              <a:rPr lang="en-IN" sz="2400" baseline="30000" dirty="0" smtClean="0">
                <a:latin typeface="Times New Roman" pitchFamily="18" charset="0"/>
                <a:cs typeface="Times New Roman" pitchFamily="18" charset="0"/>
              </a:rPr>
              <a:t>th</a:t>
            </a:r>
            <a:r>
              <a:rPr lang="en-IN" sz="2400" dirty="0" smtClean="0">
                <a:latin typeface="Times New Roman" pitchFamily="18" charset="0"/>
                <a:cs typeface="Times New Roman" pitchFamily="18" charset="0"/>
              </a:rPr>
              <a:t> February</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1075526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sp>
        <p:nvSpPr>
          <p:cNvPr id="2" name="TextBox 1"/>
          <p:cNvSpPr txBox="1"/>
          <p:nvPr/>
        </p:nvSpPr>
        <p:spPr>
          <a:xfrm>
            <a:off x="2843808" y="643000"/>
            <a:ext cx="3024336" cy="646331"/>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MUSEUM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20168"/>
            <a:ext cx="4572002" cy="46652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2220168"/>
            <a:ext cx="4571999" cy="4665216"/>
          </a:xfrm>
          <a:prstGeom prst="rect">
            <a:avLst/>
          </a:prstGeom>
        </p:spPr>
      </p:pic>
    </p:spTree>
    <p:extLst>
      <p:ext uri="{BB962C8B-B14F-4D97-AF65-F5344CB8AC3E}">
        <p14:creationId xmlns:p14="http://schemas.microsoft.com/office/powerpoint/2010/main" val="202876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HOTEL</a:t>
            </a:r>
            <a:endParaRPr lang="en-IN" sz="4000" b="1"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1281663"/>
            <a:ext cx="4388990" cy="27126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3" y="3939314"/>
            <a:ext cx="4410454" cy="29241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4486" y="1281662"/>
            <a:ext cx="4687515" cy="265765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4487" y="3933056"/>
            <a:ext cx="4756025" cy="2930433"/>
          </a:xfrm>
          <a:prstGeom prst="rect">
            <a:avLst/>
          </a:prstGeom>
        </p:spPr>
      </p:pic>
    </p:spTree>
    <p:extLst>
      <p:ext uri="{BB962C8B-B14F-4D97-AF65-F5344CB8AC3E}">
        <p14:creationId xmlns:p14="http://schemas.microsoft.com/office/powerpoint/2010/main" val="1711579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3000"/>
            <a:ext cx="8229600" cy="5483163"/>
          </a:xfrm>
        </p:spPr>
        <p:txBody>
          <a:bodyPr>
            <a:normAutofit/>
          </a:bodyPr>
          <a:lstStyle/>
          <a:p>
            <a:pPr marL="0" indent="0" algn="ctr">
              <a:buNone/>
            </a:pPr>
            <a:endParaRPr lang="en-US" sz="3600" dirty="0" smtClean="0">
              <a:latin typeface="Times New Roman" pitchFamily="18" charset="0"/>
              <a:cs typeface="Times New Roman" pitchFamily="18" charset="0"/>
            </a:endParaRPr>
          </a:p>
          <a:p>
            <a:pPr marL="0" indent="0" algn="ctr">
              <a:buNone/>
            </a:pPr>
            <a:endParaRPr lang="en-US" sz="3600" dirty="0">
              <a:latin typeface="Times New Roman" pitchFamily="18" charset="0"/>
              <a:cs typeface="Times New Roman" pitchFamily="18" charset="0"/>
            </a:endParaRPr>
          </a:p>
          <a:p>
            <a:pPr marL="0" indent="0" algn="ctr">
              <a:buNone/>
            </a:pPr>
            <a:endParaRPr lang="en-US" sz="3600" dirty="0" smtClean="0">
              <a:latin typeface="Times New Roman" pitchFamily="18" charset="0"/>
              <a:cs typeface="Times New Roman" pitchFamily="18" charset="0"/>
            </a:endParaRPr>
          </a:p>
          <a:p>
            <a:pPr marL="0" indent="0" algn="ctr">
              <a:buNone/>
            </a:pPr>
            <a:endParaRPr lang="en-US" sz="3600" dirty="0" smtClean="0">
              <a:latin typeface="Times New Roman" pitchFamily="18" charset="0"/>
              <a:cs typeface="Times New Roman" pitchFamily="18" charset="0"/>
            </a:endParaRPr>
          </a:p>
          <a:p>
            <a:pPr marL="0" indent="0" algn="ctr">
              <a:buNone/>
            </a:pPr>
            <a:r>
              <a:rPr lang="en-US" sz="3600" dirty="0" smtClean="0">
                <a:latin typeface="Times New Roman" pitchFamily="18" charset="0"/>
                <a:cs typeface="Times New Roman" pitchFamily="18" charset="0"/>
              </a:rPr>
              <a:t>WHEN TO GO</a:t>
            </a:r>
            <a:endParaRPr lang="en-IN" sz="36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spTree>
    <p:extLst>
      <p:ext uri="{BB962C8B-B14F-4D97-AF65-F5344CB8AC3E}">
        <p14:creationId xmlns:p14="http://schemas.microsoft.com/office/powerpoint/2010/main" val="3871340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824" y="1124744"/>
            <a:ext cx="8229600" cy="5256584"/>
          </a:xfrm>
        </p:spPr>
        <p:txBody>
          <a:bodyPr>
            <a:noAutofit/>
          </a:bodyPr>
          <a:lstStyle/>
          <a:p>
            <a:pPr>
              <a:lnSpc>
                <a:spcPct val="150000"/>
              </a:lnSpc>
            </a:pPr>
            <a:r>
              <a:rPr lang="en-IN" sz="2400" dirty="0">
                <a:latin typeface="Times New Roman" pitchFamily="18" charset="0"/>
                <a:cs typeface="Times New Roman" pitchFamily="18" charset="0"/>
              </a:rPr>
              <a:t>The New Zealand summer (November through February) is the best time to visit the South Island—especially if you want to swim, sun, and boat on the north </a:t>
            </a:r>
            <a:r>
              <a:rPr lang="en-IN" sz="2400" dirty="0" smtClean="0">
                <a:latin typeface="Times New Roman" pitchFamily="18" charset="0"/>
                <a:cs typeface="Times New Roman" pitchFamily="18" charset="0"/>
              </a:rPr>
              <a:t>coast.</a:t>
            </a:r>
          </a:p>
          <a:p>
            <a:pPr>
              <a:lnSpc>
                <a:spcPct val="150000"/>
              </a:lnSpc>
            </a:pPr>
            <a:r>
              <a:rPr lang="en-IN" sz="2400" dirty="0" smtClean="0">
                <a:latin typeface="Times New Roman" pitchFamily="18" charset="0"/>
                <a:cs typeface="Times New Roman" pitchFamily="18" charset="0"/>
              </a:rPr>
              <a:t>Temperatures </a:t>
            </a:r>
            <a:r>
              <a:rPr lang="en-IN" sz="2400" dirty="0">
                <a:latin typeface="Times New Roman" pitchFamily="18" charset="0"/>
                <a:cs typeface="Times New Roman" pitchFamily="18" charset="0"/>
              </a:rPr>
              <a:t>during these months can get into the mid-70s during the </a:t>
            </a:r>
            <a:r>
              <a:rPr lang="en-IN" sz="2400" dirty="0" smtClean="0">
                <a:latin typeface="Times New Roman" pitchFamily="18" charset="0"/>
                <a:cs typeface="Times New Roman" pitchFamily="18" charset="0"/>
              </a:rPr>
              <a:t>day.</a:t>
            </a:r>
          </a:p>
          <a:p>
            <a:pPr>
              <a:lnSpc>
                <a:spcPct val="150000"/>
              </a:lnSpc>
            </a:pPr>
            <a:r>
              <a:rPr lang="en-IN" sz="2400" dirty="0" smtClean="0">
                <a:latin typeface="Times New Roman" pitchFamily="18" charset="0"/>
                <a:cs typeface="Times New Roman" pitchFamily="18" charset="0"/>
              </a:rPr>
              <a:t>The </a:t>
            </a:r>
            <a:r>
              <a:rPr lang="en-IN" sz="2400" dirty="0">
                <a:latin typeface="Times New Roman" pitchFamily="18" charset="0"/>
                <a:cs typeface="Times New Roman" pitchFamily="18" charset="0"/>
              </a:rPr>
              <a:t>one downside to traveling here during December and January is that schools are on break, so you'll be sharing the sights and hotels with lots of vacationing </a:t>
            </a:r>
            <a:r>
              <a:rPr lang="en-IN" sz="2400" dirty="0" smtClean="0">
                <a:latin typeface="Times New Roman" pitchFamily="18" charset="0"/>
                <a:cs typeface="Times New Roman" pitchFamily="18" charset="0"/>
              </a:rPr>
              <a:t>Kiwis.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spTree>
    <p:extLst>
      <p:ext uri="{BB962C8B-B14F-4D97-AF65-F5344CB8AC3E}">
        <p14:creationId xmlns:p14="http://schemas.microsoft.com/office/powerpoint/2010/main" val="4110131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274638"/>
            <a:ext cx="8229600" cy="1143000"/>
          </a:xfrm>
        </p:spPr>
        <p:txBody>
          <a:bodyPr>
            <a:normAutofit/>
          </a:bodyPr>
          <a:lstStyle/>
          <a:p>
            <a:r>
              <a:rPr lang="en-US" sz="3600" b="1" dirty="0" smtClean="0">
                <a:latin typeface="Times New Roman" pitchFamily="18" charset="0"/>
                <a:cs typeface="Times New Roman" pitchFamily="18" charset="0"/>
              </a:rPr>
              <a:t>TOURIST INFORMATION</a:t>
            </a:r>
            <a:endParaRPr lang="en-IN"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16832"/>
            <a:ext cx="8229600" cy="3816424"/>
          </a:xfrm>
        </p:spPr>
        <p:txBody>
          <a:bodyPr>
            <a:normAutofit fontScale="92500"/>
          </a:bodyPr>
          <a:lstStyle/>
          <a:p>
            <a:pPr>
              <a:lnSpc>
                <a:spcPct val="150000"/>
              </a:lnSpc>
            </a:pPr>
            <a:r>
              <a:rPr lang="en-IN" sz="2800" dirty="0" smtClean="0">
                <a:latin typeface="Times New Roman" pitchFamily="18" charset="0"/>
                <a:cs typeface="Times New Roman" pitchFamily="18" charset="0"/>
              </a:rPr>
              <a:t>www.newzealand.com</a:t>
            </a:r>
          </a:p>
          <a:p>
            <a:pPr>
              <a:lnSpc>
                <a:spcPct val="150000"/>
              </a:lnSpc>
            </a:pPr>
            <a:r>
              <a:rPr lang="en-IN" sz="2800" dirty="0">
                <a:latin typeface="Times New Roman" pitchFamily="18" charset="0"/>
                <a:cs typeface="Times New Roman" pitchFamily="18" charset="0"/>
              </a:rPr>
              <a:t> </a:t>
            </a:r>
            <a:r>
              <a:rPr lang="en-IN" sz="2800" dirty="0" smtClean="0">
                <a:latin typeface="Times New Roman" pitchFamily="18" charset="0"/>
                <a:cs typeface="Times New Roman" pitchFamily="18" charset="0"/>
              </a:rPr>
              <a:t>www.newzealand.com/travel/i-sites/i-sites_home.cfm</a:t>
            </a:r>
          </a:p>
          <a:p>
            <a:pPr>
              <a:lnSpc>
                <a:spcPct val="150000"/>
              </a:lnSpc>
            </a:pPr>
            <a:r>
              <a:rPr lang="en-IN" sz="2800" dirty="0" smtClean="0">
                <a:latin typeface="Times New Roman" pitchFamily="18" charset="0"/>
                <a:cs typeface="Times New Roman" pitchFamily="18" charset="0"/>
              </a:rPr>
              <a:t>www.queenstown-vacation.com</a:t>
            </a:r>
          </a:p>
          <a:p>
            <a:pPr>
              <a:lnSpc>
                <a:spcPct val="150000"/>
              </a:lnSpc>
            </a:pPr>
            <a:r>
              <a:rPr lang="en-IN" sz="2800" dirty="0" smtClean="0">
                <a:latin typeface="Times New Roman" pitchFamily="18" charset="0"/>
                <a:cs typeface="Times New Roman" pitchFamily="18" charset="0"/>
              </a:rPr>
              <a:t>www.nelsonnz.com</a:t>
            </a:r>
          </a:p>
          <a:p>
            <a:pPr>
              <a:lnSpc>
                <a:spcPct val="150000"/>
              </a:lnSpc>
            </a:pPr>
            <a:r>
              <a:rPr lang="en-IN" sz="2800" dirty="0" smtClean="0">
                <a:latin typeface="Times New Roman" pitchFamily="18" charset="0"/>
                <a:cs typeface="Times New Roman" pitchFamily="18" charset="0"/>
              </a:rPr>
              <a:t>www.destinationmarlborough.com</a:t>
            </a:r>
            <a:endParaRPr lang="en-IN" sz="2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27384"/>
            <a:ext cx="2601466" cy="1340768"/>
          </a:xfrm>
          <a:prstGeom prst="rect">
            <a:avLst/>
          </a:prstGeom>
        </p:spPr>
      </p:pic>
    </p:spTree>
    <p:extLst>
      <p:ext uri="{BB962C8B-B14F-4D97-AF65-F5344CB8AC3E}">
        <p14:creationId xmlns:p14="http://schemas.microsoft.com/office/powerpoint/2010/main" val="3658641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marL="0" indent="0" algn="ctr">
              <a:buNone/>
            </a:pPr>
            <a:endParaRPr lang="en-US" sz="3600" dirty="0" smtClean="0">
              <a:latin typeface="Times New Roman" pitchFamily="18" charset="0"/>
              <a:cs typeface="Times New Roman" pitchFamily="18" charset="0"/>
            </a:endParaRPr>
          </a:p>
          <a:p>
            <a:pPr marL="0" indent="0" algn="ctr">
              <a:buNone/>
            </a:pPr>
            <a:endParaRPr lang="en-US" sz="3600" dirty="0">
              <a:latin typeface="Times New Roman" pitchFamily="18" charset="0"/>
              <a:cs typeface="Times New Roman" pitchFamily="18" charset="0"/>
            </a:endParaRPr>
          </a:p>
          <a:p>
            <a:pPr marL="0" indent="0" algn="ctr">
              <a:buNone/>
            </a:pPr>
            <a:r>
              <a:rPr lang="en-US" sz="3600" dirty="0" smtClean="0">
                <a:latin typeface="Times New Roman" pitchFamily="18" charset="0"/>
                <a:cs typeface="Times New Roman" pitchFamily="18" charset="0"/>
              </a:rPr>
              <a:t>MAORI CULTURE</a:t>
            </a:r>
          </a:p>
          <a:p>
            <a:pPr marL="0" indent="0" algn="ctr">
              <a:buNone/>
            </a:pPr>
            <a:r>
              <a:rPr lang="en-US" sz="3600" dirty="0" smtClean="0">
                <a:latin typeface="Times New Roman" pitchFamily="18" charset="0"/>
                <a:cs typeface="Times New Roman" pitchFamily="18" charset="0"/>
              </a:rPr>
              <a:t>&amp;</a:t>
            </a:r>
          </a:p>
          <a:p>
            <a:pPr marL="0" indent="0" algn="ctr">
              <a:buNone/>
            </a:pPr>
            <a:r>
              <a:rPr lang="en-US" sz="3600" dirty="0" smtClean="0">
                <a:latin typeface="Times New Roman" pitchFamily="18" charset="0"/>
                <a:cs typeface="Times New Roman" pitchFamily="18" charset="0"/>
              </a:rPr>
              <a:t>HISTORY</a:t>
            </a:r>
            <a:endParaRPr lang="en-IN" sz="3600" dirty="0">
              <a:latin typeface="Times New Roman" pitchFamily="18" charset="0"/>
              <a:cs typeface="Times New Roman" pitchFamily="18" charset="0"/>
            </a:endParaRPr>
          </a:p>
        </p:txBody>
      </p:sp>
      <p:pic>
        <p:nvPicPr>
          <p:cNvPr id="4" name="Picture 3" descr="C:\Users\RAMI\Desktop\north land\772937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445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p:txBody>
          <a:bodyPr>
            <a:normAutofit/>
          </a:bodyPr>
          <a:lstStyle/>
          <a:p>
            <a:pPr eaLnBrk="1" hangingPunct="1"/>
            <a:r>
              <a:rPr lang="en-US" sz="4000" b="1" dirty="0" smtClean="0">
                <a:latin typeface="Times New Roman" pitchFamily="18" charset="0"/>
                <a:cs typeface="Times New Roman" pitchFamily="18" charset="0"/>
              </a:rPr>
              <a:t>HISTORY</a:t>
            </a:r>
            <a:endParaRPr lang="en-US" sz="4000" b="1" dirty="0" smtClean="0">
              <a:latin typeface="Times New Roman" pitchFamily="18" charset="0"/>
              <a:cs typeface="Times New Roman" pitchFamily="18" charset="0"/>
            </a:endParaRPr>
          </a:p>
        </p:txBody>
      </p:sp>
      <p:sp>
        <p:nvSpPr>
          <p:cNvPr id="4099" name="Rectangle 8"/>
          <p:cNvSpPr>
            <a:spLocks noGrp="1" noChangeArrowheads="1"/>
          </p:cNvSpPr>
          <p:nvPr>
            <p:ph type="body" idx="1"/>
          </p:nvPr>
        </p:nvSpPr>
        <p:spPr>
          <a:xfrm>
            <a:off x="457200" y="1600201"/>
            <a:ext cx="8229600" cy="4205064"/>
          </a:xfrm>
        </p:spPr>
        <p:txBody>
          <a:bodyPr>
            <a:normAutofit/>
          </a:bodyPr>
          <a:lstStyle/>
          <a:p>
            <a:pPr eaLnBrk="1" hangingPunct="1"/>
            <a:r>
              <a:rPr lang="en-US" sz="2400" dirty="0" smtClean="0">
                <a:latin typeface="Times New Roman" pitchFamily="18" charset="0"/>
                <a:cs typeface="Times New Roman" pitchFamily="18" charset="0"/>
              </a:rPr>
              <a:t>10</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Century A.D. - 1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people to discover New Zealand were from Eastern Polynesia.  </a:t>
            </a:r>
            <a:endParaRPr lang="en-US" sz="2400" dirty="0" smtClean="0">
              <a:latin typeface="Times New Roman" pitchFamily="18" charset="0"/>
              <a:cs typeface="Times New Roman" pitchFamily="18" charset="0"/>
            </a:endParaRPr>
          </a:p>
          <a:p>
            <a:pPr marL="0" indent="0" eaLnBrk="1" hangingPunct="1">
              <a:buNone/>
            </a:pPr>
            <a:endParaRPr lang="en-US" sz="2400" dirty="0" smtClean="0">
              <a:latin typeface="Times New Roman" pitchFamily="18" charset="0"/>
              <a:cs typeface="Times New Roman" pitchFamily="18" charset="0"/>
            </a:endParaRPr>
          </a:p>
          <a:p>
            <a:pPr eaLnBrk="1" hangingPunct="1"/>
            <a:r>
              <a:rPr lang="en-US" sz="2400" dirty="0" smtClean="0">
                <a:latin typeface="Times New Roman" pitchFamily="18" charset="0"/>
                <a:cs typeface="Times New Roman" pitchFamily="18" charset="0"/>
              </a:rPr>
              <a:t>Canoe Voyages brought people from </a:t>
            </a:r>
            <a:r>
              <a:rPr lang="en-US" sz="2400" dirty="0" err="1" smtClean="0">
                <a:latin typeface="Times New Roman" pitchFamily="18" charset="0"/>
                <a:cs typeface="Times New Roman" pitchFamily="18" charset="0"/>
              </a:rPr>
              <a:t>Hawaiki</a:t>
            </a:r>
            <a:r>
              <a:rPr lang="en-US" sz="2400" dirty="0" smtClean="0">
                <a:latin typeface="Times New Roman" pitchFamily="18" charset="0"/>
                <a:cs typeface="Times New Roman" pitchFamily="18" charset="0"/>
              </a:rPr>
              <a:t> – “ancestral homeland”  to NZ over 100 years and they became the Maori tribes</a:t>
            </a:r>
            <a:r>
              <a:rPr lang="en-US" sz="2400" dirty="0" smtClean="0">
                <a:latin typeface="Times New Roman" pitchFamily="18" charset="0"/>
                <a:cs typeface="Times New Roman" pitchFamily="18" charset="0"/>
              </a:rPr>
              <a:t>.</a:t>
            </a:r>
          </a:p>
          <a:p>
            <a:pPr marL="0" indent="0" eaLnBrk="1" hangingPunct="1">
              <a:buNone/>
            </a:pPr>
            <a:endParaRPr lang="en-US" sz="2400" dirty="0" smtClean="0">
              <a:latin typeface="Times New Roman" pitchFamily="18" charset="0"/>
              <a:cs typeface="Times New Roman" pitchFamily="18" charset="0"/>
            </a:endParaRPr>
          </a:p>
          <a:p>
            <a:pPr eaLnBrk="1" hangingPunct="1"/>
            <a:r>
              <a:rPr lang="en-US" sz="2400" dirty="0" smtClean="0">
                <a:latin typeface="Times New Roman" pitchFamily="18" charset="0"/>
                <a:cs typeface="Times New Roman" pitchFamily="18" charset="0"/>
              </a:rPr>
              <a:t>Canoes and their names were important in determining Maori’s geological history</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pic>
        <p:nvPicPr>
          <p:cNvPr id="4" name="Picture 3" descr="C:\Users\RAMI\Desktop\north land\772937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0149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p:txBody>
          <a:bodyPr>
            <a:normAutofit/>
          </a:bodyPr>
          <a:lstStyle/>
          <a:p>
            <a:pPr eaLnBrk="1" hangingPunct="1"/>
            <a:r>
              <a:rPr lang="en-US" sz="4000" b="1" dirty="0" smtClean="0">
                <a:latin typeface="Times New Roman" pitchFamily="18" charset="0"/>
                <a:cs typeface="Times New Roman" pitchFamily="18" charset="0"/>
              </a:rPr>
              <a:t>HISTORY</a:t>
            </a:r>
            <a:endParaRPr lang="en-US" sz="4000" b="1" dirty="0" smtClean="0">
              <a:latin typeface="Times New Roman" pitchFamily="18" charset="0"/>
              <a:cs typeface="Times New Roman" pitchFamily="18" charset="0"/>
            </a:endParaRPr>
          </a:p>
        </p:txBody>
      </p:sp>
      <p:sp>
        <p:nvSpPr>
          <p:cNvPr id="4099" name="Rectangle 8"/>
          <p:cNvSpPr>
            <a:spLocks noGrp="1" noChangeArrowheads="1"/>
          </p:cNvSpPr>
          <p:nvPr>
            <p:ph type="body" idx="1"/>
          </p:nvPr>
        </p:nvSpPr>
        <p:spPr>
          <a:xfrm>
            <a:off x="457200" y="1600201"/>
            <a:ext cx="8229600" cy="4205064"/>
          </a:xfrm>
        </p:spPr>
        <p:txBody>
          <a:bodyPr>
            <a:normAutofit/>
          </a:bodyPr>
          <a:lstStyle/>
          <a:p>
            <a:pPr eaLnBrk="1" hangingPunct="1"/>
            <a:r>
              <a:rPr lang="en-US" sz="2400" dirty="0" smtClean="0">
                <a:latin typeface="Times New Roman" pitchFamily="18" charset="0"/>
                <a:cs typeface="Times New Roman" pitchFamily="18" charset="0"/>
              </a:rPr>
              <a:t>10</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Century A.D. - 1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people to discover New Zealand were from Eastern Polynesia.  </a:t>
            </a:r>
            <a:endParaRPr lang="en-US" sz="2400" dirty="0" smtClean="0">
              <a:latin typeface="Times New Roman" pitchFamily="18" charset="0"/>
              <a:cs typeface="Times New Roman" pitchFamily="18" charset="0"/>
            </a:endParaRPr>
          </a:p>
          <a:p>
            <a:pPr marL="0" indent="0" eaLnBrk="1" hangingPunct="1">
              <a:buNone/>
            </a:pPr>
            <a:endParaRPr lang="en-US" sz="2400" dirty="0" smtClean="0">
              <a:latin typeface="Times New Roman" pitchFamily="18" charset="0"/>
              <a:cs typeface="Times New Roman" pitchFamily="18" charset="0"/>
            </a:endParaRPr>
          </a:p>
          <a:p>
            <a:pPr eaLnBrk="1" hangingPunct="1"/>
            <a:r>
              <a:rPr lang="en-US" sz="2400" dirty="0" smtClean="0">
                <a:latin typeface="Times New Roman" pitchFamily="18" charset="0"/>
                <a:cs typeface="Times New Roman" pitchFamily="18" charset="0"/>
              </a:rPr>
              <a:t>Canoe Voyages brought people from </a:t>
            </a:r>
            <a:r>
              <a:rPr lang="en-US" sz="2400" dirty="0" err="1" smtClean="0">
                <a:latin typeface="Times New Roman" pitchFamily="18" charset="0"/>
                <a:cs typeface="Times New Roman" pitchFamily="18" charset="0"/>
              </a:rPr>
              <a:t>Hawaiki</a:t>
            </a:r>
            <a:r>
              <a:rPr lang="en-US" sz="2400" dirty="0" smtClean="0">
                <a:latin typeface="Times New Roman" pitchFamily="18" charset="0"/>
                <a:cs typeface="Times New Roman" pitchFamily="18" charset="0"/>
              </a:rPr>
              <a:t> – “ancestral homeland”  to NZ over 100 years and they became the Maori tribes</a:t>
            </a:r>
            <a:r>
              <a:rPr lang="en-US" sz="2400" dirty="0" smtClean="0">
                <a:latin typeface="Times New Roman" pitchFamily="18" charset="0"/>
                <a:cs typeface="Times New Roman" pitchFamily="18" charset="0"/>
              </a:rPr>
              <a:t>.</a:t>
            </a:r>
          </a:p>
          <a:p>
            <a:pPr marL="0" indent="0" eaLnBrk="1" hangingPunct="1">
              <a:buNone/>
            </a:pPr>
            <a:endParaRPr lang="en-US" sz="2400" dirty="0" smtClean="0">
              <a:latin typeface="Times New Roman" pitchFamily="18" charset="0"/>
              <a:cs typeface="Times New Roman" pitchFamily="18" charset="0"/>
            </a:endParaRPr>
          </a:p>
          <a:p>
            <a:pPr eaLnBrk="1" hangingPunct="1"/>
            <a:r>
              <a:rPr lang="en-US" sz="2400" dirty="0" smtClean="0">
                <a:latin typeface="Times New Roman" pitchFamily="18" charset="0"/>
                <a:cs typeface="Times New Roman" pitchFamily="18" charset="0"/>
              </a:rPr>
              <a:t>Canoes and their names were important in determining Maori’s geological history</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pic>
        <p:nvPicPr>
          <p:cNvPr id="4" name="Picture 3" descr="C:\Users\RAMI\Desktop\north land\772937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3540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n-US" sz="4000" b="1" dirty="0" smtClean="0">
                <a:latin typeface="Times New Roman" pitchFamily="18" charset="0"/>
                <a:cs typeface="Times New Roman" pitchFamily="18" charset="0"/>
              </a:rPr>
              <a:t>CONT….</a:t>
            </a:r>
            <a:endParaRPr lang="en-US" sz="4000" b="1" dirty="0" smtClean="0">
              <a:latin typeface="Times New Roman" pitchFamily="18" charset="0"/>
              <a:cs typeface="Times New Roman" pitchFamily="18" charset="0"/>
            </a:endParaRPr>
          </a:p>
        </p:txBody>
      </p:sp>
      <p:sp>
        <p:nvSpPr>
          <p:cNvPr id="5123" name="Rectangle 3"/>
          <p:cNvSpPr>
            <a:spLocks noGrp="1" noChangeArrowheads="1"/>
          </p:cNvSpPr>
          <p:nvPr>
            <p:ph type="body" idx="1"/>
          </p:nvPr>
        </p:nvSpPr>
        <p:spPr/>
        <p:txBody>
          <a:bodyPr>
            <a:normAutofit/>
          </a:bodyPr>
          <a:lstStyle/>
          <a:p>
            <a:pPr eaLnBrk="1" hangingPunct="1">
              <a:lnSpc>
                <a:spcPct val="90000"/>
              </a:lnSpc>
            </a:pPr>
            <a:r>
              <a:rPr lang="en-US" dirty="0" smtClean="0">
                <a:latin typeface="Times New Roman" pitchFamily="18" charset="0"/>
                <a:cs typeface="Times New Roman" pitchFamily="18" charset="0"/>
              </a:rPr>
              <a:t>February 6, 1840 the Treaty of Waitangi was signed by over 500 Maori chiefs. </a:t>
            </a:r>
          </a:p>
          <a:p>
            <a:pPr lvl="2" eaLnBrk="1" hangingPunct="1">
              <a:lnSpc>
                <a:spcPct val="90000"/>
              </a:lnSpc>
            </a:pPr>
            <a:r>
              <a:rPr lang="en-US" dirty="0" smtClean="0">
                <a:latin typeface="Times New Roman" pitchFamily="18" charset="0"/>
                <a:cs typeface="Times New Roman" pitchFamily="18" charset="0"/>
              </a:rPr>
              <a:t>Became a British colony</a:t>
            </a:r>
          </a:p>
          <a:p>
            <a:pPr lvl="2" eaLnBrk="1" hangingPunct="1">
              <a:lnSpc>
                <a:spcPct val="90000"/>
              </a:lnSpc>
            </a:pPr>
            <a:r>
              <a:rPr lang="en-US" dirty="0" smtClean="0">
                <a:latin typeface="Times New Roman" pitchFamily="18" charset="0"/>
                <a:cs typeface="Times New Roman" pitchFamily="18" charset="0"/>
              </a:rPr>
              <a:t>Agreed that Queen of England would have sovereignty over their land because they had no national government or form of laws </a:t>
            </a:r>
          </a:p>
          <a:p>
            <a:pPr lvl="3" eaLnBrk="1" hangingPunct="1">
              <a:lnSpc>
                <a:spcPct val="90000"/>
              </a:lnSpc>
            </a:pPr>
            <a:r>
              <a:rPr lang="en-US" dirty="0" smtClean="0">
                <a:latin typeface="Times New Roman" pitchFamily="18" charset="0"/>
                <a:cs typeface="Times New Roman" pitchFamily="18" charset="0"/>
              </a:rPr>
              <a:t>She would protect them and they still get to retain possession of their land</a:t>
            </a:r>
          </a:p>
          <a:p>
            <a:pPr lvl="3" eaLnBrk="1" hangingPunct="1">
              <a:lnSpc>
                <a:spcPct val="90000"/>
              </a:lnSpc>
              <a:buFont typeface="Wingdings" pitchFamily="2" charset="2"/>
              <a:buNone/>
            </a:pPr>
            <a:r>
              <a:rPr lang="en-US" dirty="0" smtClean="0">
                <a:latin typeface="Times New Roman" pitchFamily="18" charset="0"/>
                <a:cs typeface="Times New Roman" pitchFamily="18" charset="0"/>
              </a:rPr>
              <a:t>However in the 1860’s, land wars began to erupt because the </a:t>
            </a:r>
            <a:r>
              <a:rPr lang="en-US" dirty="0" smtClean="0">
                <a:latin typeface="Times New Roman" pitchFamily="18" charset="0"/>
                <a:cs typeface="Times New Roman" pitchFamily="18" charset="0"/>
              </a:rPr>
              <a:t>Pākehā </a:t>
            </a:r>
            <a:r>
              <a:rPr lang="en-US" dirty="0" smtClean="0">
                <a:latin typeface="Times New Roman" pitchFamily="18" charset="0"/>
                <a:cs typeface="Times New Roman" pitchFamily="18" charset="0"/>
              </a:rPr>
              <a:t>people “white strangers” were trying to take their land.  </a:t>
            </a:r>
          </a:p>
          <a:p>
            <a:pPr lvl="3" eaLnBrk="1" hangingPunct="1">
              <a:lnSpc>
                <a:spcPct val="90000"/>
              </a:lnSpc>
              <a:buFont typeface="Wingdings" pitchFamily="2" charset="2"/>
              <a:buNone/>
            </a:pPr>
            <a:r>
              <a:rPr lang="en-US" dirty="0" smtClean="0">
                <a:latin typeface="Times New Roman" pitchFamily="18" charset="0"/>
                <a:cs typeface="Times New Roman" pitchFamily="18" charset="0"/>
              </a:rPr>
              <a:t>Led to the Maori King movement – protecting lands by uniting under a paramount </a:t>
            </a:r>
            <a:r>
              <a:rPr lang="en-US" dirty="0" smtClean="0">
                <a:latin typeface="Times New Roman" pitchFamily="18" charset="0"/>
                <a:cs typeface="Times New Roman" pitchFamily="18" charset="0"/>
              </a:rPr>
              <a:t>chief</a:t>
            </a:r>
            <a:r>
              <a:rPr lang="en-US" dirty="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pic>
        <p:nvPicPr>
          <p:cNvPr id="4" name="Picture 3" descr="C:\Users\RAMI\Desktop\north land\772937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6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332656"/>
            <a:ext cx="2530624" cy="1012974"/>
          </a:xfrm>
        </p:spPr>
        <p:txBody>
          <a:bodyPr/>
          <a:lstStyle/>
          <a:p>
            <a:r>
              <a:rPr lang="en-US" dirty="0" smtClean="0">
                <a:latin typeface="Times New Roman" pitchFamily="18" charset="0"/>
                <a:cs typeface="Times New Roman" pitchFamily="18" charset="0"/>
              </a:rPr>
              <a:t>Contd.,</a:t>
            </a:r>
            <a:endParaRPr lang="en-IN" dirty="0">
              <a:latin typeface="Times New Roman" pitchFamily="18" charset="0"/>
              <a:cs typeface="Times New Roman" pitchFamily="18" charset="0"/>
            </a:endParaRPr>
          </a:p>
        </p:txBody>
      </p:sp>
      <p:sp>
        <p:nvSpPr>
          <p:cNvPr id="3" name="Subtitle 2"/>
          <p:cNvSpPr>
            <a:spLocks noGrp="1"/>
          </p:cNvSpPr>
          <p:nvPr>
            <p:ph type="subTitle" idx="4294967295"/>
          </p:nvPr>
        </p:nvSpPr>
        <p:spPr>
          <a:xfrm>
            <a:off x="827584" y="1484784"/>
            <a:ext cx="6985000" cy="4392613"/>
          </a:xfrm>
        </p:spPr>
        <p:txBody>
          <a:bodyPr>
            <a:normAutofit lnSpcReduction="10000"/>
          </a:bodyPr>
          <a:lstStyle/>
          <a:p>
            <a:pPr marL="342900" indent="-342900" algn="l">
              <a:buFont typeface="Arial" pitchFamily="34" charset="0"/>
              <a:buChar char="•"/>
            </a:pPr>
            <a:r>
              <a:rPr lang="en-IN" sz="2400" dirty="0" smtClean="0">
                <a:solidFill>
                  <a:schemeClr val="tx1"/>
                </a:solidFill>
                <a:latin typeface="Times New Roman" pitchFamily="18" charset="0"/>
                <a:cs typeface="Times New Roman" pitchFamily="18" charset="0"/>
              </a:rPr>
              <a:t>Ethnic </a:t>
            </a:r>
            <a:r>
              <a:rPr lang="en-IN" sz="2400" dirty="0">
                <a:solidFill>
                  <a:schemeClr val="tx1"/>
                </a:solidFill>
                <a:latin typeface="Times New Roman" pitchFamily="18" charset="0"/>
                <a:cs typeface="Times New Roman" pitchFamily="18" charset="0"/>
              </a:rPr>
              <a:t>Groups - European (70</a:t>
            </a:r>
            <a:r>
              <a:rPr lang="en-IN"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Maori </a:t>
            </a:r>
            <a:r>
              <a:rPr lang="en-IN" sz="2400" dirty="0" smtClean="0">
                <a:solidFill>
                  <a:schemeClr val="tx1"/>
                </a:solidFill>
                <a:latin typeface="Times New Roman" pitchFamily="18" charset="0"/>
                <a:cs typeface="Times New Roman" pitchFamily="18" charset="0"/>
              </a:rPr>
              <a:t>(15%)                                                                  			A</a:t>
            </a:r>
            <a:r>
              <a:rPr lang="en-US" sz="2400" dirty="0" smtClean="0">
                <a:solidFill>
                  <a:schemeClr val="tx1"/>
                </a:solidFill>
                <a:latin typeface="Times New Roman" pitchFamily="18" charset="0"/>
                <a:cs typeface="Times New Roman" pitchFamily="18" charset="0"/>
              </a:rPr>
              <a:t>sian </a:t>
            </a:r>
            <a:r>
              <a:rPr lang="en-IN" sz="2400" dirty="0">
                <a:solidFill>
                  <a:schemeClr val="tx1"/>
                </a:solidFill>
                <a:latin typeface="Times New Roman" pitchFamily="18" charset="0"/>
                <a:cs typeface="Times New Roman" pitchFamily="18" charset="0"/>
              </a:rPr>
              <a:t>(</a:t>
            </a:r>
            <a:r>
              <a:rPr lang="en-IN" sz="2400" dirty="0" smtClean="0">
                <a:solidFill>
                  <a:schemeClr val="tx1"/>
                </a:solidFill>
                <a:latin typeface="Times New Roman" pitchFamily="18" charset="0"/>
                <a:cs typeface="Times New Roman" pitchFamily="18" charset="0"/>
              </a:rPr>
              <a:t>9.2%)                                                      			</a:t>
            </a:r>
            <a:r>
              <a:rPr lang="en-US" sz="2400" dirty="0" smtClean="0">
                <a:solidFill>
                  <a:schemeClr val="tx1"/>
                </a:solidFill>
                <a:latin typeface="Times New Roman" pitchFamily="18" charset="0"/>
                <a:cs typeface="Times New Roman" pitchFamily="18" charset="0"/>
              </a:rPr>
              <a:t>Pacific People </a:t>
            </a:r>
            <a:r>
              <a:rPr lang="en-IN" sz="2400" dirty="0" smtClean="0">
                <a:solidFill>
                  <a:schemeClr val="tx1"/>
                </a:solidFill>
                <a:latin typeface="Times New Roman" pitchFamily="18" charset="0"/>
                <a:cs typeface="Times New Roman" pitchFamily="18" charset="0"/>
              </a:rPr>
              <a:t>(6.9%)                </a:t>
            </a:r>
          </a:p>
          <a:p>
            <a:pPr marL="342900" indent="-342900" algn="l">
              <a:buFont typeface="Arial" pitchFamily="34" charset="0"/>
              <a:buChar char="•"/>
            </a:pPr>
            <a:r>
              <a:rPr lang="en-US" sz="2400" dirty="0" smtClean="0">
                <a:solidFill>
                  <a:schemeClr val="tx1"/>
                </a:solidFill>
                <a:latin typeface="Times New Roman" pitchFamily="18" charset="0"/>
                <a:cs typeface="Times New Roman" pitchFamily="18" charset="0"/>
              </a:rPr>
              <a:t>Area – </a:t>
            </a:r>
            <a:r>
              <a:rPr lang="en-IN" sz="2400" dirty="0" smtClean="0">
                <a:solidFill>
                  <a:schemeClr val="tx1"/>
                </a:solidFill>
                <a:latin typeface="Times New Roman" pitchFamily="18" charset="0"/>
                <a:cs typeface="Times New Roman" pitchFamily="18" charset="0"/>
              </a:rPr>
              <a:t>2,70,550  km</a:t>
            </a:r>
            <a:r>
              <a:rPr lang="en-IN" sz="2400" baseline="30000" dirty="0" smtClean="0">
                <a:solidFill>
                  <a:schemeClr val="tx1"/>
                </a:solidFill>
                <a:latin typeface="Times New Roman" pitchFamily="18" charset="0"/>
                <a:cs typeface="Times New Roman" pitchFamily="18" charset="0"/>
              </a:rPr>
              <a:t>2</a:t>
            </a:r>
          </a:p>
          <a:p>
            <a:pPr marL="342900" indent="-342900" algn="l">
              <a:buFont typeface="Arial" pitchFamily="34" charset="0"/>
              <a:buChar char="•"/>
            </a:pPr>
            <a:r>
              <a:rPr lang="en-US" sz="2400" dirty="0" smtClean="0">
                <a:solidFill>
                  <a:schemeClr val="tx1"/>
                </a:solidFill>
                <a:latin typeface="Times New Roman" pitchFamily="18" charset="0"/>
                <a:cs typeface="Times New Roman" pitchFamily="18" charset="0"/>
              </a:rPr>
              <a:t>Population -3.9</a:t>
            </a:r>
          </a:p>
          <a:p>
            <a:pPr marL="342900" indent="-342900" algn="l">
              <a:buFont typeface="Arial" pitchFamily="34" charset="0"/>
              <a:buChar char="•"/>
            </a:pPr>
            <a:r>
              <a:rPr lang="en-US" sz="2400" dirty="0">
                <a:solidFill>
                  <a:schemeClr val="tx1"/>
                </a:solidFill>
              </a:rPr>
              <a:t>Game – </a:t>
            </a:r>
            <a:r>
              <a:rPr lang="en-US" sz="2400" dirty="0" smtClean="0">
                <a:solidFill>
                  <a:schemeClr val="tx1"/>
                </a:solidFill>
              </a:rPr>
              <a:t>Rugby</a:t>
            </a:r>
          </a:p>
          <a:p>
            <a:pPr marL="342900" indent="-342900" algn="l">
              <a:buFont typeface="Arial" pitchFamily="34" charset="0"/>
              <a:buChar char="•"/>
            </a:pPr>
            <a:r>
              <a:rPr lang="en-US" sz="2400" dirty="0" smtClean="0">
                <a:solidFill>
                  <a:schemeClr val="tx1"/>
                </a:solidFill>
                <a:latin typeface="Times New Roman" pitchFamily="18" charset="0"/>
                <a:cs typeface="Times New Roman" pitchFamily="18" charset="0"/>
              </a:rPr>
              <a:t>Dependent on natural resources- soil, water, and plants.</a:t>
            </a:r>
          </a:p>
          <a:p>
            <a:pPr marL="342900" indent="-342900" algn="l">
              <a:buFont typeface="Arial" pitchFamily="34" charset="0"/>
              <a:buChar char="•"/>
            </a:pPr>
            <a:r>
              <a:rPr lang="en-US" sz="2400" dirty="0" smtClean="0">
                <a:solidFill>
                  <a:schemeClr val="tx1"/>
                </a:solidFill>
                <a:latin typeface="Times New Roman" pitchFamily="18" charset="0"/>
                <a:cs typeface="Times New Roman" pitchFamily="18" charset="0"/>
              </a:rPr>
              <a:t>Agricultural, pastoral farming, renewable forestry and tourism.</a:t>
            </a:r>
          </a:p>
          <a:p>
            <a:pPr marL="2057400" lvl="8" algn="l"/>
            <a:endParaRPr lang="en-US" sz="2400" dirty="0" smtClean="0">
              <a:solidFill>
                <a:schemeClr val="tx1"/>
              </a:solidFill>
            </a:endParaRPr>
          </a:p>
          <a:p>
            <a:pPr marL="2057400" lvl="8" algn="l"/>
            <a:endParaRPr lang="en-US" sz="2400" dirty="0" smtClean="0">
              <a:solidFill>
                <a:schemeClr val="tx1"/>
              </a:solidFill>
            </a:endParaRPr>
          </a:p>
          <a:p>
            <a:pPr marL="0" lvl="8" algn="l"/>
            <a:endParaRPr lang="en-US" sz="2400" baseline="30000" dirty="0" smtClean="0">
              <a:solidFill>
                <a:schemeClr val="tx1"/>
              </a:solidFill>
              <a:latin typeface="Times New Roman" pitchFamily="18" charset="0"/>
              <a:cs typeface="Times New Roman" pitchFamily="18" charset="0"/>
            </a:endParaRPr>
          </a:p>
          <a:p>
            <a:pPr marL="0" lvl="8" algn="l"/>
            <a:endParaRPr lang="en-US" sz="2400" baseline="30000" dirty="0">
              <a:solidFill>
                <a:schemeClr val="tx1"/>
              </a:solidFill>
              <a:latin typeface="Times New Roman" pitchFamily="18" charset="0"/>
              <a:cs typeface="Times New Roman" pitchFamily="18" charset="0"/>
            </a:endParaRPr>
          </a:p>
          <a:p>
            <a:pPr algn="l"/>
            <a:endParaRPr lang="en-IN" sz="2400" dirty="0">
              <a:solidFill>
                <a:schemeClr val="tx1"/>
              </a:solidFill>
            </a:endParaRPr>
          </a:p>
        </p:txBody>
      </p:sp>
      <p:pic>
        <p:nvPicPr>
          <p:cNvPr id="4" name="Picture 3" descr="C:\Users\RAMI\Desktop\north land\772937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957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sz="3600" b="1" dirty="0" smtClean="0">
                <a:latin typeface="Times New Roman" pitchFamily="18" charset="0"/>
                <a:cs typeface="Times New Roman" pitchFamily="18" charset="0"/>
              </a:rPr>
              <a:t>MAORI MYTHOLOGY</a:t>
            </a:r>
            <a:r>
              <a:rPr lang="en-US" sz="3600" b="1" dirty="0" smtClean="0">
                <a:latin typeface="Times New Roman" pitchFamily="18" charset="0"/>
                <a:cs typeface="Times New Roman" pitchFamily="18" charset="0"/>
              </a:rPr>
              <a:t>	</a:t>
            </a:r>
          </a:p>
        </p:txBody>
      </p:sp>
      <p:sp>
        <p:nvSpPr>
          <p:cNvPr id="6147" name="Rectangle 3"/>
          <p:cNvSpPr>
            <a:spLocks noGrp="1" noChangeArrowheads="1"/>
          </p:cNvSpPr>
          <p:nvPr>
            <p:ph type="body" idx="1"/>
          </p:nvPr>
        </p:nvSpPr>
        <p:spPr>
          <a:xfrm>
            <a:off x="457200" y="1700808"/>
            <a:ext cx="8229600" cy="3744416"/>
          </a:xfrm>
        </p:spPr>
        <p:txBody>
          <a:bodyPr>
            <a:normAutofit/>
          </a:bodyPr>
          <a:lstStyle/>
          <a:p>
            <a:pPr eaLnBrk="1" hangingPunct="1">
              <a:lnSpc>
                <a:spcPct val="90000"/>
              </a:lnSpc>
            </a:pPr>
            <a:r>
              <a:rPr lang="en-US" sz="2400" dirty="0" smtClean="0">
                <a:latin typeface="Times New Roman" pitchFamily="18" charset="0"/>
                <a:cs typeface="Times New Roman" pitchFamily="18" charset="0"/>
              </a:rPr>
              <a:t>Until the 19</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Century, Maori transferred history down the generations by word-of-mouth (Especially through song and dance</a:t>
            </a:r>
            <a:r>
              <a:rPr lang="en-US" sz="2400" dirty="0" smtClean="0">
                <a:latin typeface="Times New Roman" pitchFamily="18" charset="0"/>
                <a:cs typeface="Times New Roman" pitchFamily="18" charset="0"/>
              </a:rPr>
              <a:t>)</a:t>
            </a:r>
          </a:p>
          <a:p>
            <a:pPr marL="0" indent="0" eaLnBrk="1" hangingPunct="1">
              <a:lnSpc>
                <a:spcPct val="90000"/>
              </a:lnSpc>
              <a:buNone/>
            </a:pPr>
            <a:endParaRPr lang="en-US" sz="2400" dirty="0" smtClean="0">
              <a:latin typeface="Times New Roman" pitchFamily="18" charset="0"/>
              <a:cs typeface="Times New Roman" pitchFamily="18" charset="0"/>
            </a:endParaRPr>
          </a:p>
          <a:p>
            <a:pPr eaLnBrk="1" hangingPunct="1">
              <a:lnSpc>
                <a:spcPct val="90000"/>
              </a:lnSpc>
            </a:pPr>
            <a:r>
              <a:rPr lang="en-US" sz="2400" dirty="0" smtClean="0">
                <a:latin typeface="Times New Roman" pitchFamily="18" charset="0"/>
                <a:cs typeface="Times New Roman" pitchFamily="18" charset="0"/>
              </a:rPr>
              <a:t>The Beginning – Nothingness and after nine </a:t>
            </a:r>
            <a:r>
              <a:rPr lang="en-US" sz="2400" dirty="0" smtClean="0">
                <a:latin typeface="Times New Roman" pitchFamily="18" charset="0"/>
                <a:cs typeface="Times New Roman" pitchFamily="18" charset="0"/>
              </a:rPr>
              <a:t>nothingness's </a:t>
            </a:r>
            <a:r>
              <a:rPr lang="en-US" sz="2400" dirty="0" smtClean="0">
                <a:latin typeface="Times New Roman" pitchFamily="18" charset="0"/>
                <a:cs typeface="Times New Roman" pitchFamily="18" charset="0"/>
              </a:rPr>
              <a:t>became the dawn.  From the womb of the darkness came the Sky father and the Earth mother.  They had 6 children:  god of the winds, god of the forest, etc…  They separated their parents and there became light.  All the children were male so the sky father created a woman out of soil.</a:t>
            </a:r>
          </a:p>
          <a:p>
            <a:pPr eaLnBrk="1" hangingPunct="1">
              <a:lnSpc>
                <a:spcPct val="90000"/>
              </a:lnSpc>
              <a:buFont typeface="Wingdings" pitchFamily="2" charset="2"/>
              <a:buNone/>
            </a:pPr>
            <a:endParaRPr lang="en-US" sz="2400" dirty="0" smtClean="0">
              <a:latin typeface="Times New Roman" pitchFamily="18" charset="0"/>
              <a:cs typeface="Times New Roman" pitchFamily="18" charset="0"/>
            </a:endParaRPr>
          </a:p>
        </p:txBody>
      </p:sp>
      <p:pic>
        <p:nvPicPr>
          <p:cNvPr id="4" name="Picture 3" descr="C:\Users\RAMI\Desktop\north land\772937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5416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US" sz="4000" b="1" dirty="0" smtClean="0">
                <a:latin typeface="Times New Roman" pitchFamily="18" charset="0"/>
                <a:cs typeface="Times New Roman" pitchFamily="18" charset="0"/>
              </a:rPr>
              <a:t>Maori Culture</a:t>
            </a:r>
          </a:p>
        </p:txBody>
      </p:sp>
      <p:sp>
        <p:nvSpPr>
          <p:cNvPr id="7171" name="Rectangle 3"/>
          <p:cNvSpPr>
            <a:spLocks noGrp="1" noChangeArrowheads="1"/>
          </p:cNvSpPr>
          <p:nvPr>
            <p:ph type="body" sz="half" idx="1"/>
          </p:nvPr>
        </p:nvSpPr>
        <p:spPr>
          <a:xfrm>
            <a:off x="323528" y="1888232"/>
            <a:ext cx="4968552" cy="3484984"/>
          </a:xfrm>
        </p:spPr>
        <p:txBody>
          <a:bodyPr/>
          <a:lstStyle/>
          <a:p>
            <a:pPr eaLnBrk="1" hangingPunct="1"/>
            <a:r>
              <a:rPr lang="en-US" sz="2400" dirty="0" smtClean="0">
                <a:latin typeface="Times New Roman" pitchFamily="18" charset="0"/>
                <a:cs typeface="Times New Roman" pitchFamily="18" charset="0"/>
              </a:rPr>
              <a:t>Means ordinary or usual.  They call themselves “people of the land”</a:t>
            </a:r>
          </a:p>
          <a:p>
            <a:pPr eaLnBrk="1" hangingPunct="1"/>
            <a:r>
              <a:rPr lang="en-US" sz="2400" dirty="0" smtClean="0">
                <a:latin typeface="Times New Roman" pitchFamily="18" charset="0"/>
                <a:cs typeface="Times New Roman" pitchFamily="18" charset="0"/>
              </a:rPr>
              <a:t>Pastoralists – grow crops such as Kumara – sweet potato</a:t>
            </a:r>
          </a:p>
          <a:p>
            <a:pPr eaLnBrk="1" hangingPunct="1"/>
            <a:r>
              <a:rPr lang="en-US" sz="2400" dirty="0" smtClean="0">
                <a:latin typeface="Times New Roman" pitchFamily="18" charset="0"/>
                <a:cs typeface="Times New Roman" pitchFamily="18" charset="0"/>
              </a:rPr>
              <a:t>They are ruled by tribal chiefs </a:t>
            </a:r>
          </a:p>
          <a:p>
            <a:pPr eaLnBrk="1" hangingPunct="1"/>
            <a:r>
              <a:rPr lang="en-US" sz="2400" dirty="0" smtClean="0">
                <a:latin typeface="Times New Roman" pitchFamily="18" charset="0"/>
                <a:cs typeface="Times New Roman" pitchFamily="18" charset="0"/>
              </a:rPr>
              <a:t>Hierarchical society</a:t>
            </a:r>
          </a:p>
        </p:txBody>
      </p:sp>
      <p:pic>
        <p:nvPicPr>
          <p:cNvPr id="7172" name="Picture 5" descr="Te Puni, Māori Chief"/>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92080" y="1340768"/>
            <a:ext cx="3888432" cy="55446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Rectangle 6"/>
          <p:cNvSpPr>
            <a:spLocks noChangeArrowheads="1"/>
          </p:cNvSpPr>
          <p:nvPr/>
        </p:nvSpPr>
        <p:spPr bwMode="auto">
          <a:xfrm>
            <a:off x="5638800" y="5562600"/>
            <a:ext cx="2011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000"/>
              <a:t>http://en.wikipedia.org/wiki/Maori</a:t>
            </a:r>
          </a:p>
        </p:txBody>
      </p:sp>
      <p:pic>
        <p:nvPicPr>
          <p:cNvPr id="6" name="Picture 5" descr="C:\Users\RAMI\Desktop\north land\7729377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415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sz="3600" b="1" dirty="0" smtClean="0">
                <a:latin typeface="Times New Roman" pitchFamily="18" charset="0"/>
                <a:cs typeface="Times New Roman" pitchFamily="18" charset="0"/>
              </a:rPr>
              <a:t>CULTURE</a:t>
            </a:r>
            <a:endParaRPr lang="en-US" sz="3600" b="1" dirty="0" smtClean="0">
              <a:latin typeface="Times New Roman" pitchFamily="18" charset="0"/>
              <a:cs typeface="Times New Roman" pitchFamily="18" charset="0"/>
            </a:endParaRPr>
          </a:p>
        </p:txBody>
      </p:sp>
      <p:sp>
        <p:nvSpPr>
          <p:cNvPr id="8195" name="Rectangle 3"/>
          <p:cNvSpPr>
            <a:spLocks noGrp="1" noChangeArrowheads="1"/>
          </p:cNvSpPr>
          <p:nvPr>
            <p:ph type="body" idx="1"/>
          </p:nvPr>
        </p:nvSpPr>
        <p:spPr/>
        <p:txBody>
          <a:bodyPr/>
          <a:lstStyle/>
          <a:p>
            <a:pPr eaLnBrk="1" hangingPunct="1">
              <a:lnSpc>
                <a:spcPct val="80000"/>
              </a:lnSpc>
            </a:pPr>
            <a:r>
              <a:rPr lang="en-US" sz="2400" dirty="0" smtClean="0">
                <a:latin typeface="Times New Roman" pitchFamily="18" charset="0"/>
                <a:cs typeface="Times New Roman" pitchFamily="18" charset="0"/>
              </a:rPr>
              <a:t>Headed by chiefs, followed by priests, then by commoners, and then slaves.  </a:t>
            </a:r>
            <a:r>
              <a:rPr lang="en-US" sz="2400" dirty="0" err="1" smtClean="0">
                <a:latin typeface="Times New Roman" pitchFamily="18" charset="0"/>
                <a:cs typeface="Times New Roman" pitchFamily="18" charset="0"/>
              </a:rPr>
              <a:t>Ariki’s</a:t>
            </a:r>
            <a:r>
              <a:rPr lang="en-US" sz="2400" dirty="0" smtClean="0">
                <a:latin typeface="Times New Roman" pitchFamily="18" charset="0"/>
                <a:cs typeface="Times New Roman" pitchFamily="18" charset="0"/>
              </a:rPr>
              <a:t> are their leaders within their tribes - gain authority through genealogy and </a:t>
            </a:r>
            <a:r>
              <a:rPr lang="en-US" sz="2400" dirty="0" err="1" smtClean="0">
                <a:latin typeface="Times New Roman" pitchFamily="18" charset="0"/>
                <a:cs typeface="Times New Roman" pitchFamily="18" charset="0"/>
              </a:rPr>
              <a:t>Rangatira</a:t>
            </a:r>
            <a:r>
              <a:rPr lang="en-US" sz="2400" dirty="0" smtClean="0">
                <a:latin typeface="Times New Roman" pitchFamily="18" charset="0"/>
                <a:cs typeface="Times New Roman" pitchFamily="18" charset="0"/>
              </a:rPr>
              <a:t> are the aristocracy of their society and are the children of the </a:t>
            </a:r>
            <a:r>
              <a:rPr lang="en-US" sz="2400" dirty="0" err="1" smtClean="0">
                <a:latin typeface="Times New Roman" pitchFamily="18" charset="0"/>
                <a:cs typeface="Times New Roman" pitchFamily="18" charset="0"/>
              </a:rPr>
              <a:t>Ariki</a:t>
            </a:r>
            <a:r>
              <a:rPr lang="en-US" sz="2400" dirty="0" smtClean="0">
                <a:latin typeface="Times New Roman" pitchFamily="18" charset="0"/>
                <a:cs typeface="Times New Roman" pitchFamily="18" charset="0"/>
              </a:rPr>
              <a:t>.  Usually male figures</a:t>
            </a:r>
            <a:r>
              <a:rPr lang="en-US" sz="2400" dirty="0" smtClean="0">
                <a:latin typeface="Times New Roman" pitchFamily="18" charset="0"/>
                <a:cs typeface="Times New Roman" pitchFamily="18" charset="0"/>
              </a:rPr>
              <a:t>.</a:t>
            </a:r>
          </a:p>
          <a:p>
            <a:pPr marL="0" indent="0" eaLnBrk="1" hangingPunct="1">
              <a:lnSpc>
                <a:spcPct val="80000"/>
              </a:lnSpc>
              <a:buNone/>
            </a:pPr>
            <a:endParaRPr lang="en-US" sz="2400" dirty="0" smtClean="0">
              <a:latin typeface="Times New Roman" pitchFamily="18" charset="0"/>
              <a:cs typeface="Times New Roman" pitchFamily="18" charset="0"/>
            </a:endParaRPr>
          </a:p>
          <a:p>
            <a:pPr eaLnBrk="1" hangingPunct="1">
              <a:lnSpc>
                <a:spcPct val="80000"/>
              </a:lnSpc>
            </a:pPr>
            <a:r>
              <a:rPr lang="en-US" sz="2400" dirty="0" smtClean="0">
                <a:latin typeface="Times New Roman" pitchFamily="18" charset="0"/>
                <a:cs typeface="Times New Roman" pitchFamily="18" charset="0"/>
              </a:rPr>
              <a:t>The extended families lived together in huts grouped into villages anywhere from a few to 500 households.  The families were sub tribes that are a part of a wider tribe which established their social structure.  Each tribe had the same ancestor that came from </a:t>
            </a:r>
            <a:r>
              <a:rPr lang="en-US" sz="2400" dirty="0" err="1" smtClean="0">
                <a:latin typeface="Times New Roman" pitchFamily="18" charset="0"/>
                <a:cs typeface="Times New Roman" pitchFamily="18" charset="0"/>
              </a:rPr>
              <a:t>Hawaiki</a:t>
            </a:r>
            <a:r>
              <a:rPr lang="en-US" sz="2400" dirty="0" smtClean="0">
                <a:latin typeface="Times New Roman" pitchFamily="18" charset="0"/>
                <a:cs typeface="Times New Roman" pitchFamily="18" charset="0"/>
              </a:rPr>
              <a:t> on a certain canoe</a:t>
            </a:r>
            <a:r>
              <a:rPr lang="en-US" sz="2400" dirty="0" smtClean="0">
                <a:latin typeface="Times New Roman" pitchFamily="18" charset="0"/>
                <a:cs typeface="Times New Roman" pitchFamily="18" charset="0"/>
              </a:rPr>
              <a:t>.</a:t>
            </a:r>
          </a:p>
          <a:p>
            <a:pPr marL="0" indent="0" eaLnBrk="1" hangingPunct="1">
              <a:lnSpc>
                <a:spcPct val="80000"/>
              </a:lnSpc>
              <a:buNone/>
            </a:pPr>
            <a:endParaRPr lang="en-US" sz="2400" dirty="0" smtClean="0">
              <a:latin typeface="Times New Roman" pitchFamily="18" charset="0"/>
              <a:cs typeface="Times New Roman" pitchFamily="18" charset="0"/>
            </a:endParaRPr>
          </a:p>
          <a:p>
            <a:pPr eaLnBrk="1" hangingPunct="1">
              <a:lnSpc>
                <a:spcPct val="80000"/>
              </a:lnSpc>
            </a:pPr>
            <a:r>
              <a:rPr lang="en-US" sz="2400" dirty="0" smtClean="0">
                <a:latin typeface="Times New Roman" pitchFamily="18" charset="0"/>
                <a:cs typeface="Times New Roman" pitchFamily="18" charset="0"/>
              </a:rPr>
              <a:t>This determined marriage, settlement patterns, and who fought whom.  </a:t>
            </a:r>
          </a:p>
        </p:txBody>
      </p:sp>
      <p:pic>
        <p:nvPicPr>
          <p:cNvPr id="4" name="Picture 3" descr="C:\Users\RAMI\Desktop\north land\772937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4210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sz="3600" b="1" dirty="0" smtClean="0">
                <a:latin typeface="Times New Roman" pitchFamily="18" charset="0"/>
                <a:cs typeface="Times New Roman" pitchFamily="18" charset="0"/>
              </a:rPr>
              <a:t>WARFARE</a:t>
            </a:r>
            <a:endParaRPr lang="en-US" sz="3600" b="1" dirty="0" smtClean="0">
              <a:latin typeface="Times New Roman" pitchFamily="18" charset="0"/>
              <a:cs typeface="Times New Roman" pitchFamily="18" charset="0"/>
            </a:endParaRPr>
          </a:p>
        </p:txBody>
      </p:sp>
      <p:sp>
        <p:nvSpPr>
          <p:cNvPr id="9219" name="Rectangle 3"/>
          <p:cNvSpPr>
            <a:spLocks noGrp="1" noChangeArrowheads="1"/>
          </p:cNvSpPr>
          <p:nvPr>
            <p:ph type="body" idx="1"/>
          </p:nvPr>
        </p:nvSpPr>
        <p:spPr/>
        <p:txBody>
          <a:bodyPr>
            <a:normAutofit/>
          </a:bodyPr>
          <a:lstStyle/>
          <a:p>
            <a:pPr eaLnBrk="1" hangingPunct="1">
              <a:lnSpc>
                <a:spcPct val="90000"/>
              </a:lnSpc>
            </a:pPr>
            <a:r>
              <a:rPr lang="en-US" sz="2400" dirty="0" smtClean="0">
                <a:latin typeface="Times New Roman" pitchFamily="18" charset="0"/>
                <a:cs typeface="Times New Roman" pitchFamily="18" charset="0"/>
              </a:rPr>
              <a:t>Intertribal warfare are essential parts of their culture</a:t>
            </a:r>
            <a:r>
              <a:rPr lang="en-US" sz="2400" dirty="0" smtClean="0">
                <a:latin typeface="Times New Roman" pitchFamily="18" charset="0"/>
                <a:cs typeface="Times New Roman" pitchFamily="18" charset="0"/>
              </a:rPr>
              <a:t>.</a:t>
            </a:r>
          </a:p>
          <a:p>
            <a:pPr marL="0" indent="0" eaLnBrk="1" hangingPunct="1">
              <a:lnSpc>
                <a:spcPct val="90000"/>
              </a:lnSpc>
              <a:buNone/>
            </a:pPr>
            <a:endParaRPr lang="en-US" sz="2400" dirty="0" smtClean="0">
              <a:latin typeface="Times New Roman" pitchFamily="18" charset="0"/>
              <a:cs typeface="Times New Roman" pitchFamily="18" charset="0"/>
            </a:endParaRPr>
          </a:p>
          <a:p>
            <a:pPr eaLnBrk="1" hangingPunct="1">
              <a:lnSpc>
                <a:spcPct val="90000"/>
              </a:lnSpc>
            </a:pPr>
            <a:r>
              <a:rPr lang="en-US" sz="2400" dirty="0" smtClean="0">
                <a:latin typeface="Times New Roman" pitchFamily="18" charset="0"/>
                <a:cs typeface="Times New Roman" pitchFamily="18" charset="0"/>
              </a:rPr>
              <a:t>It was their way of gaining control of their land</a:t>
            </a:r>
            <a:r>
              <a:rPr lang="en-US" sz="2400" dirty="0" smtClean="0">
                <a:latin typeface="Times New Roman" pitchFamily="18" charset="0"/>
                <a:cs typeface="Times New Roman" pitchFamily="18" charset="0"/>
              </a:rPr>
              <a:t>.</a:t>
            </a:r>
          </a:p>
          <a:p>
            <a:pPr marL="0" indent="0" eaLnBrk="1" hangingPunct="1">
              <a:lnSpc>
                <a:spcPct val="90000"/>
              </a:lnSpc>
              <a:buNone/>
            </a:pPr>
            <a:endParaRPr lang="en-US" sz="2400" dirty="0" smtClean="0">
              <a:latin typeface="Times New Roman" pitchFamily="18" charset="0"/>
              <a:cs typeface="Times New Roman" pitchFamily="18" charset="0"/>
            </a:endParaRPr>
          </a:p>
          <a:p>
            <a:pPr eaLnBrk="1" hangingPunct="1">
              <a:lnSpc>
                <a:spcPct val="90000"/>
              </a:lnSpc>
            </a:pPr>
            <a:r>
              <a:rPr lang="en-US" sz="2400" dirty="0" smtClean="0">
                <a:latin typeface="Times New Roman" pitchFamily="18" charset="0"/>
                <a:cs typeface="Times New Roman" pitchFamily="18" charset="0"/>
              </a:rPr>
              <a:t>After defeating a tribe, they either eat the defeated (ultimate insult) or they take the women and children to be their slaves</a:t>
            </a:r>
            <a:r>
              <a:rPr lang="en-US" sz="2400" dirty="0" smtClean="0">
                <a:latin typeface="Times New Roman" pitchFamily="18" charset="0"/>
                <a:cs typeface="Times New Roman" pitchFamily="18" charset="0"/>
              </a:rPr>
              <a:t>.</a:t>
            </a:r>
          </a:p>
          <a:p>
            <a:pPr marL="0" indent="0" eaLnBrk="1" hangingPunct="1">
              <a:lnSpc>
                <a:spcPct val="90000"/>
              </a:lnSpc>
              <a:buNone/>
            </a:pPr>
            <a:endParaRPr lang="en-US" sz="2400" dirty="0" smtClean="0">
              <a:latin typeface="Times New Roman" pitchFamily="18" charset="0"/>
              <a:cs typeface="Times New Roman" pitchFamily="18" charset="0"/>
            </a:endParaRPr>
          </a:p>
          <a:p>
            <a:pPr eaLnBrk="1" hangingPunct="1">
              <a:lnSpc>
                <a:spcPct val="90000"/>
              </a:lnSpc>
            </a:pPr>
            <a:r>
              <a:rPr lang="en-US" sz="2400" dirty="0" smtClean="0">
                <a:latin typeface="Times New Roman" pitchFamily="18" charset="0"/>
                <a:cs typeface="Times New Roman" pitchFamily="18" charset="0"/>
              </a:rPr>
              <a:t>Their weapons consisted of long or short wooden clubs resembling spear, but are not thrown.  </a:t>
            </a:r>
          </a:p>
        </p:txBody>
      </p:sp>
      <p:pic>
        <p:nvPicPr>
          <p:cNvPr id="4" name="Picture 3" descr="C:\Users\RAMI\Desktop\north land\772937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488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8032" y="116632"/>
            <a:ext cx="7772400" cy="792088"/>
          </a:xfrm>
        </p:spPr>
        <p:txBody>
          <a:bodyPr>
            <a:normAutofit/>
          </a:bodyPr>
          <a:lstStyle/>
          <a:p>
            <a:pPr eaLnBrk="1" hangingPunct="1"/>
            <a:r>
              <a:rPr lang="en-US" sz="3600" b="1" dirty="0" smtClean="0">
                <a:latin typeface="Times New Roman" pitchFamily="18" charset="0"/>
                <a:cs typeface="Times New Roman" pitchFamily="18" charset="0"/>
              </a:rPr>
              <a:t>DAILY TASKS</a:t>
            </a:r>
            <a:endParaRPr lang="en-US" sz="3600" b="1" dirty="0" smtClean="0">
              <a:latin typeface="Times New Roman" pitchFamily="18" charset="0"/>
              <a:cs typeface="Times New Roman" pitchFamily="18" charset="0"/>
            </a:endParaRPr>
          </a:p>
        </p:txBody>
      </p:sp>
      <p:pic>
        <p:nvPicPr>
          <p:cNvPr id="10244" name="Picture 5" descr="Maori wood carving, ceremonial war canoe, Waitangi"/>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364088" y="4077072"/>
            <a:ext cx="3744416" cy="2780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Rectangle 3"/>
          <p:cNvSpPr>
            <a:spLocks noGrp="1" noChangeArrowheads="1"/>
          </p:cNvSpPr>
          <p:nvPr>
            <p:ph type="body" sz="half" idx="3"/>
          </p:nvPr>
        </p:nvSpPr>
        <p:spPr>
          <a:xfrm>
            <a:off x="-6198" y="1021904"/>
            <a:ext cx="5250888" cy="5808387"/>
          </a:xfrm>
        </p:spPr>
        <p:txBody>
          <a:bodyPr>
            <a:noAutofit/>
          </a:bodyPr>
          <a:lstStyle/>
          <a:p>
            <a:pPr eaLnBrk="1" hangingPunct="1">
              <a:lnSpc>
                <a:spcPct val="80000"/>
              </a:lnSpc>
            </a:pPr>
            <a:r>
              <a:rPr lang="en-US" sz="2400" dirty="0" smtClean="0">
                <a:latin typeface="Times New Roman" pitchFamily="18" charset="0"/>
                <a:cs typeface="Times New Roman" pitchFamily="18" charset="0"/>
              </a:rPr>
              <a:t>Men – prepare agricultural plots, fish in the open sea, dive for shellfish, only ones allowed to go to war, build canoes and tattoo and carve.</a:t>
            </a:r>
          </a:p>
          <a:p>
            <a:pPr eaLnBrk="1" hangingPunct="1">
              <a:lnSpc>
                <a:spcPct val="80000"/>
              </a:lnSpc>
            </a:pPr>
            <a:r>
              <a:rPr lang="en-US" sz="2400" dirty="0" smtClean="0">
                <a:latin typeface="Times New Roman" pitchFamily="18" charset="0"/>
                <a:cs typeface="Times New Roman" pitchFamily="18" charset="0"/>
              </a:rPr>
              <a:t>Women – do the planting, bring food out to men when fishing, only ones allowed to cook, weave and make cloaks.  </a:t>
            </a:r>
          </a:p>
          <a:p>
            <a:pPr eaLnBrk="1" hangingPunct="1">
              <a:lnSpc>
                <a:spcPct val="80000"/>
              </a:lnSpc>
            </a:pPr>
            <a:r>
              <a:rPr lang="en-US" sz="2400" dirty="0" smtClean="0">
                <a:latin typeface="Times New Roman" pitchFamily="18" charset="0"/>
                <a:cs typeface="Times New Roman" pitchFamily="18" charset="0"/>
              </a:rPr>
              <a:t>The final say in family matters rested on the male head of the household. </a:t>
            </a:r>
          </a:p>
          <a:p>
            <a:pPr eaLnBrk="1" hangingPunct="1">
              <a:lnSpc>
                <a:spcPct val="80000"/>
              </a:lnSpc>
            </a:pPr>
            <a:r>
              <a:rPr lang="en-US" sz="2400" dirty="0" smtClean="0">
                <a:latin typeface="Times New Roman" pitchFamily="18" charset="0"/>
                <a:cs typeface="Times New Roman" pitchFamily="18" charset="0"/>
              </a:rPr>
              <a:t>Delineation of responsibility was ruled by the complex laws of </a:t>
            </a:r>
            <a:r>
              <a:rPr lang="en-US" sz="2400" dirty="0" err="1" smtClean="0">
                <a:latin typeface="Times New Roman" pitchFamily="18" charset="0"/>
                <a:cs typeface="Times New Roman" pitchFamily="18" charset="0"/>
              </a:rPr>
              <a:t>tapu</a:t>
            </a:r>
            <a:r>
              <a:rPr lang="en-US" sz="2400" dirty="0" smtClean="0">
                <a:latin typeface="Times New Roman" pitchFamily="18" charset="0"/>
                <a:cs typeface="Times New Roman" pitchFamily="18" charset="0"/>
              </a:rPr>
              <a:t> (taboo) </a:t>
            </a:r>
          </a:p>
          <a:p>
            <a:pPr eaLnBrk="1" hangingPunct="1">
              <a:lnSpc>
                <a:spcPct val="80000"/>
              </a:lnSpc>
            </a:pPr>
            <a:r>
              <a:rPr lang="en-US" sz="2400" dirty="0" smtClean="0">
                <a:latin typeface="Times New Roman" pitchFamily="18" charset="0"/>
                <a:cs typeface="Times New Roman" pitchFamily="18" charset="0"/>
              </a:rPr>
              <a:t>Boy children are taught to be warriors, girl children help their mothers with household chores.</a:t>
            </a:r>
          </a:p>
        </p:txBody>
      </p:sp>
      <p:pic>
        <p:nvPicPr>
          <p:cNvPr id="10247" name="Picture 9" descr="Working in the kūmara pla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196752"/>
            <a:ext cx="3733800"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RAMI\Desktop\north land\77293778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5266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sz="3200" b="1" dirty="0" smtClean="0">
                <a:latin typeface="Times New Roman" pitchFamily="18" charset="0"/>
                <a:cs typeface="Times New Roman" pitchFamily="18" charset="0"/>
              </a:rPr>
              <a:t>KEY VALUES OF THEIR CULTURE</a:t>
            </a:r>
            <a:endParaRPr lang="en-US" sz="3200" b="1" dirty="0" smtClean="0">
              <a:latin typeface="Times New Roman" pitchFamily="18" charset="0"/>
              <a:cs typeface="Times New Roman" pitchFamily="18" charset="0"/>
            </a:endParaRPr>
          </a:p>
        </p:txBody>
      </p:sp>
      <p:sp>
        <p:nvSpPr>
          <p:cNvPr id="11267" name="Rectangle 3"/>
          <p:cNvSpPr>
            <a:spLocks noGrp="1" noChangeArrowheads="1"/>
          </p:cNvSpPr>
          <p:nvPr>
            <p:ph type="body" idx="1"/>
          </p:nvPr>
        </p:nvSpPr>
        <p:spPr>
          <a:xfrm>
            <a:off x="467544" y="1628800"/>
            <a:ext cx="8229600" cy="4565104"/>
          </a:xfrm>
        </p:spPr>
        <p:txBody>
          <a:bodyPr>
            <a:normAutofit/>
          </a:bodyPr>
          <a:lstStyle/>
          <a:p>
            <a:pPr eaLnBrk="1" hangingPunct="1"/>
            <a:r>
              <a:rPr lang="en-US" sz="2400" dirty="0" smtClean="0">
                <a:latin typeface="Times New Roman" pitchFamily="18" charset="0"/>
                <a:cs typeface="Times New Roman" pitchFamily="18" charset="0"/>
              </a:rPr>
              <a:t>Spirituality – everyone has an active life force, soul and spirit, and personal spiritual prestige and power.</a:t>
            </a:r>
          </a:p>
          <a:p>
            <a:pPr eaLnBrk="1" hangingPunct="1"/>
            <a:r>
              <a:rPr lang="en-US" sz="2400" dirty="0" smtClean="0">
                <a:latin typeface="Times New Roman" pitchFamily="18" charset="0"/>
                <a:cs typeface="Times New Roman" pitchFamily="18" charset="0"/>
              </a:rPr>
              <a:t>Land – Mountains and rivers delineated tribal boundaries.  Mountains were personified and became part of their social identity.</a:t>
            </a:r>
          </a:p>
          <a:p>
            <a:pPr eaLnBrk="1" hangingPunct="1"/>
            <a:r>
              <a:rPr lang="en-US" sz="2400" dirty="0" smtClean="0">
                <a:latin typeface="Times New Roman" pitchFamily="18" charset="0"/>
                <a:cs typeface="Times New Roman" pitchFamily="18" charset="0"/>
              </a:rPr>
              <a:t>Hospitality – People are the most important things in the world.  Important part of Maori Society</a:t>
            </a:r>
          </a:p>
          <a:p>
            <a:pPr eaLnBrk="1" hangingPunct="1"/>
            <a:r>
              <a:rPr lang="en-US" sz="2400" dirty="0" smtClean="0">
                <a:latin typeface="Times New Roman" pitchFamily="18" charset="0"/>
                <a:cs typeface="Times New Roman" pitchFamily="18" charset="0"/>
              </a:rPr>
              <a:t>Ancestors – Proper reverence to ancestors is important.  Genealogy has to be committed to </a:t>
            </a:r>
            <a:r>
              <a:rPr lang="en-US" sz="2400" dirty="0" smtClean="0">
                <a:latin typeface="Times New Roman" pitchFamily="18" charset="0"/>
                <a:cs typeface="Times New Roman" pitchFamily="18" charset="0"/>
              </a:rPr>
              <a:t>memory</a:t>
            </a:r>
          </a:p>
          <a:p>
            <a:pPr eaLnBrk="1" hangingPunct="1"/>
            <a:r>
              <a:rPr lang="en-US" sz="2400" dirty="0" smtClean="0">
                <a:latin typeface="Times New Roman" pitchFamily="18" charset="0"/>
                <a:cs typeface="Times New Roman" pitchFamily="18" charset="0"/>
              </a:rPr>
              <a:t>Largely a collective society, not individualistic</a:t>
            </a:r>
            <a:endParaRPr lang="en-US" sz="2400" dirty="0" smtClean="0">
              <a:latin typeface="Times New Roman" pitchFamily="18" charset="0"/>
              <a:cs typeface="Times New Roman" pitchFamily="18" charset="0"/>
            </a:endParaRPr>
          </a:p>
        </p:txBody>
      </p:sp>
      <p:pic>
        <p:nvPicPr>
          <p:cNvPr id="4" name="Picture 3" descr="C:\Users\RAMI\Desktop\north land\772937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2615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a:xfrm>
            <a:off x="688032" y="116632"/>
            <a:ext cx="7772400" cy="558899"/>
          </a:xfrm>
        </p:spPr>
        <p:txBody>
          <a:bodyPr>
            <a:normAutofit fontScale="90000"/>
          </a:bodyPr>
          <a:lstStyle/>
          <a:p>
            <a:pPr eaLnBrk="1" hangingPunct="1"/>
            <a:r>
              <a:rPr lang="en-US" sz="3200" b="1" dirty="0" smtClean="0">
                <a:latin typeface="Times New Roman" pitchFamily="18" charset="0"/>
                <a:cs typeface="Times New Roman" pitchFamily="18" charset="0"/>
              </a:rPr>
              <a:t>MARAE- ANCESTRAL HOUSE</a:t>
            </a:r>
            <a:endParaRPr lang="en-US" sz="3200" b="1" dirty="0" smtClean="0">
              <a:latin typeface="Times New Roman" pitchFamily="18" charset="0"/>
              <a:cs typeface="Times New Roman" pitchFamily="18" charset="0"/>
            </a:endParaRPr>
          </a:p>
        </p:txBody>
      </p:sp>
      <p:sp>
        <p:nvSpPr>
          <p:cNvPr id="12291" name="Rectangle 7"/>
          <p:cNvSpPr>
            <a:spLocks noGrp="1" noChangeArrowheads="1"/>
          </p:cNvSpPr>
          <p:nvPr>
            <p:ph type="body" sz="half" idx="2"/>
          </p:nvPr>
        </p:nvSpPr>
        <p:spPr>
          <a:xfrm>
            <a:off x="395536" y="980728"/>
            <a:ext cx="4248472" cy="5805264"/>
          </a:xfrm>
        </p:spPr>
        <p:txBody>
          <a:bodyPr>
            <a:noAutofit/>
          </a:bodyPr>
          <a:lstStyle/>
          <a:p>
            <a:pPr eaLnBrk="1" hangingPunct="1">
              <a:lnSpc>
                <a:spcPct val="80000"/>
              </a:lnSpc>
            </a:pPr>
            <a:r>
              <a:rPr lang="en-US" sz="2400" dirty="0" smtClean="0">
                <a:latin typeface="Times New Roman" pitchFamily="18" charset="0"/>
                <a:cs typeface="Times New Roman" pitchFamily="18" charset="0"/>
              </a:rPr>
              <a:t>Where Ancestral spirits live – sense of home</a:t>
            </a:r>
          </a:p>
          <a:p>
            <a:pPr eaLnBrk="1" hangingPunct="1">
              <a:lnSpc>
                <a:spcPct val="80000"/>
              </a:lnSpc>
              <a:buFont typeface="Wingdings" pitchFamily="2" charset="2"/>
              <a:buNone/>
            </a:pPr>
            <a:r>
              <a:rPr lang="en-US" sz="2400" dirty="0" smtClean="0">
                <a:latin typeface="Times New Roman" pitchFamily="18" charset="0"/>
                <a:cs typeface="Times New Roman" pitchFamily="18" charset="0"/>
              </a:rPr>
              <a:t>	Meeting house that is the link between sky father and earth mother.</a:t>
            </a:r>
          </a:p>
          <a:p>
            <a:pPr eaLnBrk="1" hangingPunct="1">
              <a:lnSpc>
                <a:spcPct val="80000"/>
              </a:lnSpc>
            </a:pPr>
            <a:r>
              <a:rPr lang="en-US" sz="2400" dirty="0" smtClean="0">
                <a:latin typeface="Times New Roman" pitchFamily="18" charset="0"/>
                <a:cs typeface="Times New Roman" pitchFamily="18" charset="0"/>
              </a:rPr>
              <a:t>Visitors assemble outside gates and women call them to come in (do </a:t>
            </a:r>
            <a:r>
              <a:rPr lang="en-US" sz="2400" dirty="0" err="1" smtClean="0">
                <a:latin typeface="Times New Roman" pitchFamily="18" charset="0"/>
                <a:cs typeface="Times New Roman" pitchFamily="18" charset="0"/>
              </a:rPr>
              <a:t>Karanga</a:t>
            </a:r>
            <a:r>
              <a:rPr lang="en-US" sz="2400" dirty="0" smtClean="0">
                <a:latin typeface="Times New Roman" pitchFamily="18" charset="0"/>
                <a:cs typeface="Times New Roman" pitchFamily="18" charset="0"/>
              </a:rPr>
              <a:t>).  All visitors are challenged by the male Maori making fierce faces and noises showing that they are ready for war.  Visitors then show that they come in peace.  Shoes have to be taken off and they give a gift.  </a:t>
            </a:r>
          </a:p>
          <a:p>
            <a:pPr eaLnBrk="1" hangingPunct="1">
              <a:lnSpc>
                <a:spcPct val="80000"/>
              </a:lnSpc>
            </a:pPr>
            <a:r>
              <a:rPr lang="en-US" sz="2400" dirty="0" err="1" smtClean="0">
                <a:latin typeface="Times New Roman" pitchFamily="18" charset="0"/>
                <a:cs typeface="Times New Roman" pitchFamily="18" charset="0"/>
              </a:rPr>
              <a:t>Bongi</a:t>
            </a:r>
            <a:r>
              <a:rPr lang="en-US" sz="2400" dirty="0" smtClean="0">
                <a:latin typeface="Times New Roman" pitchFamily="18" charset="0"/>
                <a:cs typeface="Times New Roman" pitchFamily="18" charset="0"/>
              </a:rPr>
              <a:t> – traditional pressing of noses (mingles breath showing unity)</a:t>
            </a:r>
          </a:p>
        </p:txBody>
      </p:sp>
      <p:pic>
        <p:nvPicPr>
          <p:cNvPr id="12293" name="Picture 10" descr="Carving of Tānenui-a-rangi"/>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932040" y="980728"/>
            <a:ext cx="4211960" cy="5760640"/>
          </a:xfrm>
          <a:noFill/>
          <a:extLst>
            <a:ext uri="{909E8E84-426E-40DD-AFC4-6F175D3DCCD1}">
              <a14:hiddenFill xmlns:a14="http://schemas.microsoft.com/office/drawing/2010/main">
                <a:solidFill>
                  <a:srgbClr val="FFFFFF"/>
                </a:solidFill>
              </a14:hiddenFill>
            </a:ext>
          </a:extLst>
        </p:spPr>
      </p:pic>
      <p:pic>
        <p:nvPicPr>
          <p:cNvPr id="7" name="Picture 6" descr="C:\Users\RAMI\Desktop\north land\7729377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0811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sz="3600" b="1" dirty="0" smtClean="0">
                <a:latin typeface="Times New Roman" pitchFamily="18" charset="0"/>
                <a:cs typeface="Times New Roman" pitchFamily="18" charset="0"/>
              </a:rPr>
              <a:t>DEATH</a:t>
            </a:r>
            <a:r>
              <a:rPr lang="en-US" sz="3600" b="1" dirty="0" smtClean="0">
                <a:latin typeface="Times New Roman" pitchFamily="18" charset="0"/>
                <a:cs typeface="Times New Roman" pitchFamily="18" charset="0"/>
              </a:rPr>
              <a:t>	</a:t>
            </a:r>
          </a:p>
        </p:txBody>
      </p:sp>
      <p:sp>
        <p:nvSpPr>
          <p:cNvPr id="13315" name="Rectangle 3"/>
          <p:cNvSpPr>
            <a:spLocks noGrp="1" noChangeArrowheads="1"/>
          </p:cNvSpPr>
          <p:nvPr>
            <p:ph type="body" idx="1"/>
          </p:nvPr>
        </p:nvSpPr>
        <p:spPr/>
        <p:txBody>
          <a:bodyPr>
            <a:normAutofit lnSpcReduction="10000"/>
          </a:bodyPr>
          <a:lstStyle/>
          <a:p>
            <a:pPr eaLnBrk="1" hangingPunct="1">
              <a:lnSpc>
                <a:spcPct val="80000"/>
              </a:lnSpc>
            </a:pPr>
            <a:r>
              <a:rPr lang="en-US" sz="2400" dirty="0" smtClean="0">
                <a:latin typeface="Times New Roman" pitchFamily="18" charset="0"/>
                <a:cs typeface="Times New Roman" pitchFamily="18" charset="0"/>
              </a:rPr>
              <a:t>A body should not be left on it’s own after death.  They place them on the marae where it can be watched over by their relatives until burial</a:t>
            </a:r>
            <a:r>
              <a:rPr lang="en-US" sz="2400" dirty="0" smtClean="0">
                <a:latin typeface="Times New Roman" pitchFamily="18" charset="0"/>
                <a:cs typeface="Times New Roman" pitchFamily="18" charset="0"/>
              </a:rPr>
              <a:t>.</a:t>
            </a:r>
          </a:p>
          <a:p>
            <a:pPr marL="0" indent="0" eaLnBrk="1" hangingPunct="1">
              <a:lnSpc>
                <a:spcPct val="80000"/>
              </a:lnSpc>
              <a:buNone/>
            </a:pPr>
            <a:endParaRPr lang="en-US" sz="2400" dirty="0" smtClean="0">
              <a:latin typeface="Times New Roman" pitchFamily="18" charset="0"/>
              <a:cs typeface="Times New Roman" pitchFamily="18" charset="0"/>
            </a:endParaRPr>
          </a:p>
          <a:p>
            <a:pPr eaLnBrk="1" hangingPunct="1">
              <a:lnSpc>
                <a:spcPct val="80000"/>
              </a:lnSpc>
            </a:pPr>
            <a:r>
              <a:rPr lang="en-US" sz="2400" dirty="0" smtClean="0">
                <a:latin typeface="Times New Roman" pitchFamily="18" charset="0"/>
                <a:cs typeface="Times New Roman" pitchFamily="18" charset="0"/>
              </a:rPr>
              <a:t>They will leave the coffin open so they can touch and weep over the body in order to relieve emotional pain</a:t>
            </a:r>
            <a:r>
              <a:rPr lang="en-US" sz="2400" dirty="0" smtClean="0">
                <a:latin typeface="Times New Roman" pitchFamily="18" charset="0"/>
                <a:cs typeface="Times New Roman" pitchFamily="18" charset="0"/>
              </a:rPr>
              <a:t>.</a:t>
            </a:r>
          </a:p>
          <a:p>
            <a:pPr marL="0" indent="0" eaLnBrk="1" hangingPunct="1">
              <a:lnSpc>
                <a:spcPct val="80000"/>
              </a:lnSpc>
              <a:buNone/>
            </a:pPr>
            <a:endParaRPr lang="en-US" sz="2400" dirty="0" smtClean="0">
              <a:latin typeface="Times New Roman" pitchFamily="18" charset="0"/>
              <a:cs typeface="Times New Roman" pitchFamily="18" charset="0"/>
            </a:endParaRPr>
          </a:p>
          <a:p>
            <a:pPr eaLnBrk="1" hangingPunct="1">
              <a:lnSpc>
                <a:spcPct val="80000"/>
              </a:lnSpc>
            </a:pPr>
            <a:r>
              <a:rPr lang="en-US" sz="2400" dirty="0" smtClean="0">
                <a:latin typeface="Times New Roman" pitchFamily="18" charset="0"/>
                <a:cs typeface="Times New Roman" pitchFamily="18" charset="0"/>
              </a:rPr>
              <a:t>The funeral speeches are made directly to the body because they believe that the spirit does not leave the body till </a:t>
            </a:r>
            <a:r>
              <a:rPr lang="en-US" sz="2400" dirty="0" smtClean="0">
                <a:latin typeface="Times New Roman" pitchFamily="18" charset="0"/>
                <a:cs typeface="Times New Roman" pitchFamily="18" charset="0"/>
              </a:rPr>
              <a:t>burial</a:t>
            </a:r>
          </a:p>
          <a:p>
            <a:pPr marL="0" indent="0" eaLnBrk="1" hangingPunct="1">
              <a:lnSpc>
                <a:spcPct val="80000"/>
              </a:lnSpc>
              <a:buNone/>
            </a:pPr>
            <a:endParaRPr lang="en-US" sz="2400" dirty="0" smtClean="0">
              <a:latin typeface="Times New Roman" pitchFamily="18" charset="0"/>
              <a:cs typeface="Times New Roman" pitchFamily="18" charset="0"/>
            </a:endParaRPr>
          </a:p>
          <a:p>
            <a:pPr eaLnBrk="1" hangingPunct="1">
              <a:lnSpc>
                <a:spcPct val="80000"/>
              </a:lnSpc>
            </a:pPr>
            <a:r>
              <a:rPr lang="en-US" sz="2400" dirty="0" smtClean="0">
                <a:latin typeface="Times New Roman" pitchFamily="18" charset="0"/>
                <a:cs typeface="Times New Roman" pitchFamily="18" charset="0"/>
              </a:rPr>
              <a:t>Dead bodies of chiefs are left exposed on platforms until flesh rots and they take certain bones and clean them and paint them red and put them in a burial chest and placed in a cave or other sacred sites.   </a:t>
            </a:r>
          </a:p>
        </p:txBody>
      </p:sp>
      <p:pic>
        <p:nvPicPr>
          <p:cNvPr id="4" name="Picture 3" descr="C:\Users\RAMI\Desktop\north land\772937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6940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sz="3600" b="1" dirty="0" smtClean="0">
                <a:latin typeface="Times New Roman" pitchFamily="18" charset="0"/>
                <a:cs typeface="Times New Roman" pitchFamily="18" charset="0"/>
              </a:rPr>
              <a:t>FOOD, CLOTHING AND ART</a:t>
            </a:r>
            <a:endParaRPr lang="en-US" sz="3600" b="1" dirty="0" smtClean="0">
              <a:latin typeface="Times New Roman" pitchFamily="18" charset="0"/>
              <a:cs typeface="Times New Roman" pitchFamily="18" charset="0"/>
            </a:endParaRPr>
          </a:p>
        </p:txBody>
      </p:sp>
      <p:sp>
        <p:nvSpPr>
          <p:cNvPr id="14339" name="Rectangle 3"/>
          <p:cNvSpPr>
            <a:spLocks noGrp="1" noChangeArrowheads="1"/>
          </p:cNvSpPr>
          <p:nvPr>
            <p:ph type="body" idx="1"/>
          </p:nvPr>
        </p:nvSpPr>
        <p:spPr>
          <a:xfrm>
            <a:off x="457200" y="1600200"/>
            <a:ext cx="8229600" cy="5069160"/>
          </a:xfrm>
        </p:spPr>
        <p:txBody>
          <a:bodyPr>
            <a:normAutofit lnSpcReduction="10000"/>
          </a:bodyPr>
          <a:lstStyle/>
          <a:p>
            <a:pPr eaLnBrk="1" hangingPunct="1">
              <a:lnSpc>
                <a:spcPct val="80000"/>
              </a:lnSpc>
            </a:pPr>
            <a:r>
              <a:rPr lang="en-US" sz="2000" dirty="0" smtClean="0">
                <a:latin typeface="Times New Roman" pitchFamily="18" charset="0"/>
                <a:cs typeface="Times New Roman" pitchFamily="18" charset="0"/>
              </a:rPr>
              <a:t>Cook food in earth ovens – dig a pit with wood and stones on top – heat </a:t>
            </a:r>
            <a:r>
              <a:rPr lang="en-US" sz="2000" dirty="0" smtClean="0">
                <a:latin typeface="Times New Roman" pitchFamily="18" charset="0"/>
                <a:cs typeface="Times New Roman" pitchFamily="18" charset="0"/>
              </a:rPr>
              <a:t>stones</a:t>
            </a:r>
          </a:p>
          <a:p>
            <a:pPr marL="0" indent="0" eaLnBrk="1" hangingPunct="1">
              <a:lnSpc>
                <a:spcPct val="80000"/>
              </a:lnSpc>
              <a:buNone/>
            </a:pPr>
            <a:endParaRPr lang="en-US" sz="2000" dirty="0" smtClean="0">
              <a:latin typeface="Times New Roman" pitchFamily="18" charset="0"/>
              <a:cs typeface="Times New Roman" pitchFamily="18" charset="0"/>
            </a:endParaRPr>
          </a:p>
          <a:p>
            <a:pPr eaLnBrk="1" hangingPunct="1">
              <a:lnSpc>
                <a:spcPct val="80000"/>
              </a:lnSpc>
            </a:pPr>
            <a:r>
              <a:rPr lang="en-US" sz="2000" dirty="0" smtClean="0">
                <a:latin typeface="Times New Roman" pitchFamily="18" charset="0"/>
                <a:cs typeface="Times New Roman" pitchFamily="18" charset="0"/>
              </a:rPr>
              <a:t>Maori delicacies – freshwater eels, mutton birds, and seafood</a:t>
            </a:r>
          </a:p>
          <a:p>
            <a:pPr eaLnBrk="1" hangingPunct="1">
              <a:lnSpc>
                <a:spcPct val="80000"/>
              </a:lnSpc>
            </a:pPr>
            <a:r>
              <a:rPr lang="en-US" sz="2000" dirty="0" smtClean="0">
                <a:latin typeface="Times New Roman" pitchFamily="18" charset="0"/>
                <a:cs typeface="Times New Roman" pitchFamily="18" charset="0"/>
              </a:rPr>
              <a:t>Paper Mulberry plant is used for making </a:t>
            </a:r>
            <a:r>
              <a:rPr lang="en-US" sz="2000" dirty="0" err="1" smtClean="0">
                <a:latin typeface="Times New Roman" pitchFamily="18" charset="0"/>
                <a:cs typeface="Times New Roman" pitchFamily="18" charset="0"/>
              </a:rPr>
              <a:t>tapacloth</a:t>
            </a:r>
            <a:r>
              <a:rPr lang="en-US" sz="2000" dirty="0" smtClean="0">
                <a:latin typeface="Times New Roman" pitchFamily="18" charset="0"/>
                <a:cs typeface="Times New Roman" pitchFamily="18" charset="0"/>
              </a:rPr>
              <a:t>.  This is what they make clothing with.  </a:t>
            </a:r>
            <a:endParaRPr lang="en-US" sz="2000" dirty="0" smtClean="0">
              <a:latin typeface="Times New Roman" pitchFamily="18" charset="0"/>
              <a:cs typeface="Times New Roman" pitchFamily="18" charset="0"/>
            </a:endParaRPr>
          </a:p>
          <a:p>
            <a:pPr marL="0" indent="0" eaLnBrk="1" hangingPunct="1">
              <a:lnSpc>
                <a:spcPct val="80000"/>
              </a:lnSpc>
              <a:buNone/>
            </a:pPr>
            <a:endParaRPr lang="en-US" sz="2000" dirty="0" smtClean="0">
              <a:latin typeface="Times New Roman" pitchFamily="18" charset="0"/>
              <a:cs typeface="Times New Roman" pitchFamily="18" charset="0"/>
            </a:endParaRPr>
          </a:p>
          <a:p>
            <a:pPr eaLnBrk="1" hangingPunct="1">
              <a:lnSpc>
                <a:spcPct val="80000"/>
              </a:lnSpc>
            </a:pPr>
            <a:r>
              <a:rPr lang="en-US" sz="2000" dirty="0" smtClean="0">
                <a:latin typeface="Times New Roman" pitchFamily="18" charset="0"/>
                <a:cs typeface="Times New Roman" pitchFamily="18" charset="0"/>
              </a:rPr>
              <a:t>Tattooing – Used for decoration – long painful process with a bone chisel and pigment rubbed on incision.  Men are heavily tattooed – face, body, bottom, and thighs.  Women’s are confined to chin and lips and sometimes ankles and wrists</a:t>
            </a:r>
            <a:r>
              <a:rPr lang="en-US" sz="2000" dirty="0" smtClean="0">
                <a:latin typeface="Times New Roman" pitchFamily="18" charset="0"/>
                <a:cs typeface="Times New Roman" pitchFamily="18" charset="0"/>
              </a:rPr>
              <a:t>.</a:t>
            </a:r>
          </a:p>
          <a:p>
            <a:pPr marL="0" indent="0" eaLnBrk="1" hangingPunct="1">
              <a:lnSpc>
                <a:spcPct val="80000"/>
              </a:lnSpc>
              <a:buNone/>
            </a:pPr>
            <a:endParaRPr lang="en-US" sz="2000" dirty="0" smtClean="0">
              <a:latin typeface="Times New Roman" pitchFamily="18" charset="0"/>
              <a:cs typeface="Times New Roman" pitchFamily="18" charset="0"/>
            </a:endParaRPr>
          </a:p>
          <a:p>
            <a:pPr eaLnBrk="1" hangingPunct="1">
              <a:lnSpc>
                <a:spcPct val="80000"/>
              </a:lnSpc>
            </a:pPr>
            <a:r>
              <a:rPr lang="en-US" sz="2000" dirty="0" smtClean="0">
                <a:latin typeface="Times New Roman" pitchFamily="18" charset="0"/>
                <a:cs typeface="Times New Roman" pitchFamily="18" charset="0"/>
              </a:rPr>
              <a:t>Song and Dance – Their dances are associated with war chants that preceded battle.  Includes fierce shouting, flexing arm movements, thunderous stomping, big eyes, and sticking out of the tongue</a:t>
            </a:r>
            <a:r>
              <a:rPr lang="en-US" sz="2000" dirty="0" smtClean="0">
                <a:latin typeface="Times New Roman" pitchFamily="18" charset="0"/>
                <a:cs typeface="Times New Roman" pitchFamily="18" charset="0"/>
              </a:rPr>
              <a:t>.</a:t>
            </a:r>
          </a:p>
          <a:p>
            <a:pPr marL="0" indent="0" eaLnBrk="1" hangingPunct="1">
              <a:lnSpc>
                <a:spcPct val="80000"/>
              </a:lnSpc>
              <a:buNone/>
            </a:pPr>
            <a:endParaRPr lang="en-US" sz="2000" dirty="0" smtClean="0">
              <a:latin typeface="Times New Roman" pitchFamily="18" charset="0"/>
              <a:cs typeface="Times New Roman" pitchFamily="18" charset="0"/>
            </a:endParaRPr>
          </a:p>
          <a:p>
            <a:pPr eaLnBrk="1" hangingPunct="1">
              <a:lnSpc>
                <a:spcPct val="80000"/>
              </a:lnSpc>
            </a:pPr>
            <a:r>
              <a:rPr lang="en-US" sz="2000" dirty="0" smtClean="0">
                <a:latin typeface="Times New Roman" pitchFamily="18" charset="0"/>
                <a:cs typeface="Times New Roman" pitchFamily="18" charset="0"/>
              </a:rPr>
              <a:t>Musical Instruments – 2 forms of flute (one you play with your mouth and one with your nose) and also a trumpet (shell with a wooden mouthpiece.  Used no drums just rhythmic stomping</a:t>
            </a:r>
          </a:p>
        </p:txBody>
      </p:sp>
      <p:pic>
        <p:nvPicPr>
          <p:cNvPr id="4" name="Picture 3" descr="C:\Users\RAMI\Desktop\north land\772937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6649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normAutofit/>
          </a:bodyPr>
          <a:lstStyle/>
          <a:p>
            <a:pPr eaLnBrk="1" hangingPunct="1"/>
            <a:r>
              <a:rPr lang="en-US" sz="3600" b="1" dirty="0" smtClean="0">
                <a:latin typeface="Times New Roman" pitchFamily="18" charset="0"/>
                <a:cs typeface="Times New Roman" pitchFamily="18" charset="0"/>
              </a:rPr>
              <a:t>REFERENCES</a:t>
            </a:r>
            <a:endParaRPr lang="en-US" sz="3600" b="1" dirty="0" smtClean="0">
              <a:latin typeface="Times New Roman" pitchFamily="18" charset="0"/>
              <a:cs typeface="Times New Roman" pitchFamily="18" charset="0"/>
            </a:endParaRPr>
          </a:p>
        </p:txBody>
      </p:sp>
      <p:sp>
        <p:nvSpPr>
          <p:cNvPr id="15363" name="Text Box 6"/>
          <p:cNvSpPr txBox="1">
            <a:spLocks noChangeArrowheads="1"/>
          </p:cNvSpPr>
          <p:nvPr/>
        </p:nvSpPr>
        <p:spPr bwMode="auto">
          <a:xfrm>
            <a:off x="914400" y="1905000"/>
            <a:ext cx="746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5364" name="Text Box 7"/>
          <p:cNvSpPr txBox="1">
            <a:spLocks noChangeArrowheads="1"/>
          </p:cNvSpPr>
          <p:nvPr/>
        </p:nvSpPr>
        <p:spPr bwMode="auto">
          <a:xfrm>
            <a:off x="291716" y="1620083"/>
            <a:ext cx="871296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latin typeface="Times New Roman" pitchFamily="18" charset="0"/>
                <a:cs typeface="Times New Roman" pitchFamily="18" charset="0"/>
              </a:rPr>
              <a:t>Hanna, N. (1999).  </a:t>
            </a:r>
            <a:r>
              <a:rPr lang="en-US" sz="2000" i="1" dirty="0">
                <a:latin typeface="Times New Roman" pitchFamily="18" charset="0"/>
                <a:cs typeface="Times New Roman" pitchFamily="18" charset="0"/>
              </a:rPr>
              <a:t>Fodor’s Exploring New Zealand.</a:t>
            </a:r>
            <a:r>
              <a:rPr lang="en-US" sz="2000" dirty="0">
                <a:latin typeface="Times New Roman" pitchFamily="18" charset="0"/>
                <a:cs typeface="Times New Roman" pitchFamily="18" charset="0"/>
              </a:rPr>
              <a:t>  New York: The 	Automobile Association. </a:t>
            </a:r>
          </a:p>
          <a:p>
            <a:pPr eaLnBrk="1" hangingPunct="1">
              <a:spcBef>
                <a:spcPct val="50000"/>
              </a:spcBef>
            </a:pPr>
            <a:r>
              <a:rPr lang="en-US" sz="2000" dirty="0">
                <a:latin typeface="Times New Roman" pitchFamily="18" charset="0"/>
                <a:cs typeface="Times New Roman" pitchFamily="18" charset="0"/>
              </a:rPr>
              <a:t>Harding, P. (2002).  </a:t>
            </a:r>
            <a:r>
              <a:rPr lang="en-US" sz="2000" i="1" dirty="0">
                <a:latin typeface="Times New Roman" pitchFamily="18" charset="0"/>
                <a:cs typeface="Times New Roman" pitchFamily="18" charset="0"/>
              </a:rPr>
              <a:t>New Zealand.  </a:t>
            </a:r>
            <a:r>
              <a:rPr lang="en-US" sz="2000" dirty="0">
                <a:latin typeface="Times New Roman" pitchFamily="18" charset="0"/>
                <a:cs typeface="Times New Roman" pitchFamily="18" charset="0"/>
              </a:rPr>
              <a:t>Melbourne: Lonely Planet 	Publications.</a:t>
            </a:r>
          </a:p>
          <a:p>
            <a:pPr eaLnBrk="1" hangingPunct="1"/>
            <a:endParaRPr lang="en-US" sz="2000" dirty="0">
              <a:latin typeface="Times New Roman" pitchFamily="18" charset="0"/>
              <a:cs typeface="Times New Roman" pitchFamily="18" charset="0"/>
            </a:endParaRPr>
          </a:p>
          <a:p>
            <a:pPr eaLnBrk="1" hangingPunct="1"/>
            <a:r>
              <a:rPr lang="en-US" sz="2000" dirty="0">
                <a:latin typeface="Times New Roman" pitchFamily="18" charset="0"/>
                <a:cs typeface="Times New Roman" pitchFamily="18" charset="0"/>
              </a:rPr>
              <a:t>Māori: Wikipedia, the free encyclopedia. (2005, October 18).  Retrieved </a:t>
            </a:r>
          </a:p>
          <a:p>
            <a:pPr eaLnBrk="1" hangingPunct="1"/>
            <a:r>
              <a:rPr lang="en-US" sz="2000" dirty="0">
                <a:latin typeface="Times New Roman" pitchFamily="18" charset="0"/>
                <a:cs typeface="Times New Roman" pitchFamily="18" charset="0"/>
              </a:rPr>
              <a:t>	October 13, 2005, from http://en.wikipedia.org/wiki/M%C4%81ori</a:t>
            </a:r>
          </a:p>
          <a:p>
            <a:pPr eaLnBrk="1" hangingPunct="1"/>
            <a:endParaRPr lang="en-US" sz="2000" dirty="0">
              <a:latin typeface="Times New Roman" pitchFamily="18" charset="0"/>
              <a:cs typeface="Times New Roman" pitchFamily="18" charset="0"/>
            </a:endParaRPr>
          </a:p>
          <a:p>
            <a:pPr eaLnBrk="1" hangingPunct="1"/>
            <a:r>
              <a:rPr lang="en-US" sz="2000" dirty="0" err="1">
                <a:latin typeface="Times New Roman" pitchFamily="18" charset="0"/>
                <a:cs typeface="Times New Roman" pitchFamily="18" charset="0"/>
              </a:rPr>
              <a:t>Roselynn</a:t>
            </a:r>
            <a:r>
              <a:rPr lang="en-US" sz="2000" dirty="0">
                <a:latin typeface="Times New Roman" pitchFamily="18" charset="0"/>
                <a:cs typeface="Times New Roman" pitchFamily="18" charset="0"/>
              </a:rPr>
              <a:t>, S. (1998).  </a:t>
            </a:r>
            <a:r>
              <a:rPr lang="en-US" sz="2000" i="1" dirty="0">
                <a:latin typeface="Times New Roman" pitchFamily="18" charset="0"/>
                <a:cs typeface="Times New Roman" pitchFamily="18" charset="0"/>
              </a:rPr>
              <a:t>Cultures of the World: New Zealand.  </a:t>
            </a:r>
            <a:r>
              <a:rPr lang="en-US" sz="2000" dirty="0">
                <a:latin typeface="Times New Roman" pitchFamily="18" charset="0"/>
                <a:cs typeface="Times New Roman" pitchFamily="18" charset="0"/>
              </a:rPr>
              <a:t>New York:  	Times Editions Pre Ltd. </a:t>
            </a:r>
          </a:p>
          <a:p>
            <a:pPr eaLnBrk="1" hangingPunct="1">
              <a:spcBef>
                <a:spcPct val="50000"/>
              </a:spcBef>
            </a:pPr>
            <a:r>
              <a:rPr lang="en-US" sz="2000" dirty="0">
                <a:latin typeface="Times New Roman" pitchFamily="18" charset="0"/>
                <a:cs typeface="Times New Roman" pitchFamily="18" charset="0"/>
              </a:rPr>
              <a:t>Royal, T. A. C.(2005, July 11).  </a:t>
            </a:r>
            <a:r>
              <a:rPr lang="en-US" sz="2000" i="1" dirty="0">
                <a:latin typeface="Times New Roman" pitchFamily="18" charset="0"/>
                <a:cs typeface="Times New Roman" pitchFamily="18" charset="0"/>
              </a:rPr>
              <a:t>'Māori' </a:t>
            </a:r>
            <a:r>
              <a:rPr lang="en-US" sz="2000" i="1" dirty="0" err="1">
                <a:latin typeface="Times New Roman" pitchFamily="18" charset="0"/>
                <a:cs typeface="Times New Roman" pitchFamily="18" charset="0"/>
              </a:rPr>
              <a:t>Te</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Ara</a:t>
            </a:r>
            <a:r>
              <a:rPr lang="en-US" sz="2000" i="1" dirty="0">
                <a:latin typeface="Times New Roman" pitchFamily="18" charset="0"/>
                <a:cs typeface="Times New Roman" pitchFamily="18" charset="0"/>
              </a:rPr>
              <a:t> - the Encyclopedia of New 	Zealand</a:t>
            </a:r>
            <a:r>
              <a:rPr lang="en-US" sz="2000" dirty="0">
                <a:latin typeface="Times New Roman" pitchFamily="18" charset="0"/>
                <a:cs typeface="Times New Roman" pitchFamily="18" charset="0"/>
              </a:rPr>
              <a:t>.  Retrieved October 13, 2005, from  	http://www.teara.govt.nz/NewZealandInBrief/Maori/en</a:t>
            </a:r>
          </a:p>
          <a:p>
            <a:pPr eaLnBrk="1" hangingPunct="1"/>
            <a:endParaRPr lang="en-US" sz="2000" dirty="0">
              <a:latin typeface="Times New Roman" pitchFamily="18" charset="0"/>
              <a:cs typeface="Times New Roman" pitchFamily="18" charset="0"/>
            </a:endParaRPr>
          </a:p>
        </p:txBody>
      </p:sp>
      <p:pic>
        <p:nvPicPr>
          <p:cNvPr id="5" name="Picture 4" descr="C:\Users\RAMI\Desktop\north land\772937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487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0"/>
            <a:ext cx="7772400" cy="1470025"/>
          </a:xfrm>
        </p:spPr>
        <p:txBody>
          <a:bodyPr/>
          <a:lstStyle/>
          <a:p>
            <a:r>
              <a:rPr lang="en-US" dirty="0">
                <a:latin typeface="Times New Roman" pitchFamily="18" charset="0"/>
                <a:cs typeface="Times New Roman" pitchFamily="18" charset="0"/>
              </a:rPr>
              <a:t>C</a:t>
            </a:r>
            <a:r>
              <a:rPr lang="en-US" dirty="0" smtClean="0">
                <a:latin typeface="Times New Roman" pitchFamily="18" charset="0"/>
                <a:cs typeface="Times New Roman" pitchFamily="18" charset="0"/>
              </a:rPr>
              <a:t>limate</a:t>
            </a:r>
            <a:endParaRPr lang="en-IN" dirty="0">
              <a:latin typeface="Times New Roman" pitchFamily="18" charset="0"/>
              <a:cs typeface="Times New Roman" pitchFamily="18" charset="0"/>
            </a:endParaRPr>
          </a:p>
        </p:txBody>
      </p:sp>
      <p:graphicFrame>
        <p:nvGraphicFramePr>
          <p:cNvPr id="4" name="Diagram 3"/>
          <p:cNvGraphicFramePr/>
          <p:nvPr>
            <p:extLst>
              <p:ext uri="{D42A27DB-BD31-4B8C-83A1-F6EECF244321}">
                <p14:modId xmlns:p14="http://schemas.microsoft.com/office/powerpoint/2010/main" val="2126137240"/>
              </p:ext>
            </p:extLst>
          </p:nvPr>
        </p:nvGraphicFramePr>
        <p:xfrm>
          <a:off x="107504" y="1412776"/>
          <a:ext cx="892899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C:\Users\RAMI\Desktop\north land\77293778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485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419350" y="3700463"/>
          <a:ext cx="4762500" cy="331252"/>
        </p:xfrm>
        <a:graphic>
          <a:graphicData uri="http://schemas.openxmlformats.org/drawingml/2006/table">
            <a:tbl>
              <a:tblPr/>
              <a:tblGrid>
                <a:gridCol w="1190625"/>
                <a:gridCol w="1190625"/>
                <a:gridCol w="1190625"/>
                <a:gridCol w="1190625"/>
              </a:tblGrid>
              <a:tr h="330200">
                <a:tc>
                  <a:txBody>
                    <a:bodyPr/>
                    <a:lstStyle/>
                    <a:p>
                      <a:r>
                        <a:rPr lang="en-IN" sz="1800" b="1"/>
                        <a:t>formation</a:t>
                      </a:r>
                      <a:endParaRPr lang="en-IN" sz="1800"/>
                    </a:p>
                  </a:txBody>
                  <a:tcPr marL="28575" marR="28575" marT="28466" marB="28466" anchor="ctr">
                    <a:lnL>
                      <a:noFill/>
                    </a:lnL>
                    <a:lnR>
                      <a:noFill/>
                    </a:lnR>
                    <a:lnT>
                      <a:noFill/>
                    </a:lnT>
                    <a:lnB>
                      <a:noFill/>
                    </a:lnB>
                    <a:solidFill>
                      <a:srgbClr val="EBEBEB"/>
                    </a:solidFill>
                  </a:tcPr>
                </a:tc>
                <a:tc>
                  <a:txBody>
                    <a:bodyPr/>
                    <a:lstStyle/>
                    <a:p>
                      <a:r>
                        <a:rPr lang="en-IN" sz="1800"/>
                        <a:t> </a:t>
                      </a:r>
                    </a:p>
                  </a:txBody>
                  <a:tcPr marL="28575" marR="28575" marT="28466" marB="28466" anchor="ctr">
                    <a:lnL>
                      <a:noFill/>
                    </a:lnL>
                    <a:lnR>
                      <a:noFill/>
                    </a:lnR>
                    <a:lnT>
                      <a:noFill/>
                    </a:lnT>
                    <a:lnB>
                      <a:noFill/>
                    </a:lnB>
                    <a:solidFill>
                      <a:srgbClr val="FFFFFF"/>
                    </a:solidFill>
                  </a:tcPr>
                </a:tc>
                <a:tc>
                  <a:txBody>
                    <a:bodyPr/>
                    <a:lstStyle/>
                    <a:p>
                      <a:r>
                        <a:rPr lang="en-IN" sz="1800"/>
                        <a:t> </a:t>
                      </a:r>
                    </a:p>
                  </a:txBody>
                  <a:tcPr marL="28575" marR="28575" marT="28466" marB="28466" anchor="ctr">
                    <a:lnL>
                      <a:noFill/>
                    </a:lnL>
                    <a:lnR>
                      <a:noFill/>
                    </a:lnR>
                    <a:lnT>
                      <a:noFill/>
                    </a:lnT>
                    <a:lnB>
                      <a:noFill/>
                    </a:lnB>
                    <a:solidFill>
                      <a:srgbClr val="FFFFFF"/>
                    </a:solidFill>
                  </a:tcPr>
                </a:tc>
                <a:tc>
                  <a:txBody>
                    <a:bodyPr/>
                    <a:lstStyle/>
                    <a:p>
                      <a:r>
                        <a:rPr lang="en-IN" sz="1800" dirty="0"/>
                        <a:t> </a:t>
                      </a:r>
                    </a:p>
                  </a:txBody>
                  <a:tcPr marL="28575" marR="28575" marT="28466" marB="28466" anchor="ctr">
                    <a:lnL>
                      <a:noFill/>
                    </a:lnL>
                    <a:lnR>
                      <a:noFill/>
                    </a:lnR>
                    <a:lnT>
                      <a:noFill/>
                    </a:lnT>
                    <a:lnB>
                      <a:noFill/>
                    </a:lnB>
                    <a:solidFill>
                      <a:srgbClr val="FFFFFF"/>
                    </a:solidFill>
                  </a:tcPr>
                </a:tc>
              </a:tr>
            </a:tbl>
          </a:graphicData>
        </a:graphic>
      </p:graphicFrame>
      <p:sp>
        <p:nvSpPr>
          <p:cNvPr id="16392" name="Rectangle 1"/>
          <p:cNvSpPr>
            <a:spLocks noChangeArrowheads="1"/>
          </p:cNvSpPr>
          <p:nvPr/>
        </p:nvSpPr>
        <p:spPr bwMode="auto">
          <a:xfrm>
            <a:off x="0" y="476672"/>
            <a:ext cx="9144000" cy="59400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r>
              <a:rPr lang="en-US" sz="2000" dirty="0" smtClean="0">
                <a:solidFill>
                  <a:srgbClr val="000000"/>
                </a:solidFill>
                <a:latin typeface="Times New Roman" pitchFamily="18" charset="0"/>
                <a:cs typeface="Times New Roman" pitchFamily="18" charset="0"/>
              </a:rPr>
              <a:t>The</a:t>
            </a:r>
            <a:r>
              <a:rPr lang="en-US" sz="2000" dirty="0">
                <a:solidFill>
                  <a:srgbClr val="000000"/>
                </a:solidFill>
                <a:latin typeface="Times New Roman" pitchFamily="18" charset="0"/>
                <a:cs typeface="Times New Roman" pitchFamily="18" charset="0"/>
              </a:rPr>
              <a:t> </a:t>
            </a:r>
            <a:r>
              <a:rPr lang="en-US" sz="2000" i="1" dirty="0">
                <a:solidFill>
                  <a:srgbClr val="000000"/>
                </a:solidFill>
                <a:latin typeface="Times New Roman" pitchFamily="18" charset="0"/>
                <a:cs typeface="Times New Roman" pitchFamily="18" charset="0"/>
              </a:rPr>
              <a:t>Maori</a:t>
            </a:r>
            <a:r>
              <a:rPr lang="en-US" sz="2000" dirty="0">
                <a:solidFill>
                  <a:srgbClr val="000000"/>
                </a:solidFill>
                <a:latin typeface="Times New Roman" pitchFamily="18" charset="0"/>
                <a:cs typeface="Times New Roman" pitchFamily="18" charset="0"/>
              </a:rPr>
              <a:t> are the native inhabitants of New Zealand and are of Polynesian origin numbering over 500,000 today. This is about 15% of New Zealand's population. Over 95 percent of Maori live on New Zealand's North Island.</a:t>
            </a:r>
            <a:endParaRPr lang="en-US" sz="2000" dirty="0">
              <a:latin typeface="Times New Roman" pitchFamily="18" charset="0"/>
              <a:cs typeface="Times New Roman" pitchFamily="18" charset="0"/>
            </a:endParaRPr>
          </a:p>
          <a:p>
            <a:pPr eaLnBrk="0" hangingPunct="0"/>
            <a:r>
              <a:rPr lang="en-US" sz="2000" dirty="0">
                <a:solidFill>
                  <a:srgbClr val="000000"/>
                </a:solidFill>
                <a:latin typeface="Times New Roman" pitchFamily="18" charset="0"/>
                <a:cs typeface="Times New Roman" pitchFamily="18" charset="0"/>
              </a:rPr>
              <a:t>Evidence suggests that the Maori originally immigrated to New Zealand probably around 1200 AD from the Cook Islands, Society Islands, and Marquesas Islands in the Pacific Ocean. According to Maori legend, their ancestors set out together from a place in Polynesia in a fleet of large canoes. Before the arrival of European colonists in the late 18th century, the Maori had settled throughout New Zealand.</a:t>
            </a:r>
            <a:endParaRPr lang="en-US" sz="2000" dirty="0">
              <a:latin typeface="Times New Roman" pitchFamily="18" charset="0"/>
              <a:cs typeface="Times New Roman" pitchFamily="18" charset="0"/>
            </a:endParaRPr>
          </a:p>
          <a:p>
            <a:pPr eaLnBrk="0" hangingPunct="0"/>
            <a:r>
              <a:rPr lang="en-US" sz="2000" dirty="0" smtClean="0">
                <a:solidFill>
                  <a:srgbClr val="000000"/>
                </a:solidFill>
                <a:latin typeface="Times New Roman" pitchFamily="18" charset="0"/>
                <a:cs typeface="Times New Roman" pitchFamily="18" charset="0"/>
              </a:rPr>
              <a:t>In </a:t>
            </a:r>
            <a:r>
              <a:rPr lang="en-US" sz="2000" dirty="0">
                <a:solidFill>
                  <a:srgbClr val="000000"/>
                </a:solidFill>
                <a:latin typeface="Times New Roman" pitchFamily="18" charset="0"/>
                <a:cs typeface="Times New Roman" pitchFamily="18" charset="0"/>
              </a:rPr>
              <a:t>1841 New Zealand officially became a colony of Britain. Many European settlements were established and between 1843 and 1872 violent conflicts between the Maori and European colonizers, known as the New Zealand Wars took place.</a:t>
            </a:r>
            <a:endParaRPr lang="en-US" sz="2000" dirty="0">
              <a:latin typeface="Times New Roman" pitchFamily="18" charset="0"/>
              <a:cs typeface="Times New Roman" pitchFamily="18" charset="0"/>
            </a:endParaRPr>
          </a:p>
          <a:p>
            <a:pPr eaLnBrk="0" hangingPunct="0"/>
            <a:r>
              <a:rPr lang="en-US" sz="2000" dirty="0">
                <a:solidFill>
                  <a:srgbClr val="000000"/>
                </a:solidFill>
                <a:latin typeface="Times New Roman" pitchFamily="18" charset="0"/>
                <a:cs typeface="Times New Roman" pitchFamily="18" charset="0"/>
              </a:rPr>
              <a:t>After the New Zealand Wars, some Maori lands were confiscated illegally and during this time the Maori population declined rapidly as a result of the wars and European diseases.</a:t>
            </a:r>
            <a:endParaRPr lang="en-US" sz="2000" dirty="0">
              <a:latin typeface="Times New Roman" pitchFamily="18" charset="0"/>
              <a:cs typeface="Times New Roman" pitchFamily="18" charset="0"/>
            </a:endParaRPr>
          </a:p>
          <a:p>
            <a:pPr eaLnBrk="0" hangingPunct="0"/>
            <a:r>
              <a:rPr lang="en-US" sz="2000" dirty="0">
                <a:solidFill>
                  <a:srgbClr val="000000"/>
                </a:solidFill>
                <a:latin typeface="Times New Roman" pitchFamily="18" charset="0"/>
                <a:cs typeface="Times New Roman" pitchFamily="18" charset="0"/>
              </a:rPr>
              <a:t>Today the Maori have generally adjusted well to western culture and the population has increased substantially. Since 1980 the Waitangi Tribunal, a government body established to settle legal claims based on the 1840 Treaty of Waitangi, have engaged in recompensing Maori for land that was illegally confiscated.</a:t>
            </a:r>
          </a:p>
          <a:p>
            <a:pPr eaLnBrk="0" hangingPunct="0"/>
            <a:endParaRPr lang="en-US" sz="2000" dirty="0">
              <a:solidFill>
                <a:srgbClr val="000000"/>
              </a:solidFill>
              <a:latin typeface="Times New Roman" pitchFamily="18" charset="0"/>
              <a:cs typeface="Times New Roman" pitchFamily="18" charset="0"/>
            </a:endParaRPr>
          </a:p>
        </p:txBody>
      </p:sp>
      <p:pic>
        <p:nvPicPr>
          <p:cNvPr id="8" name="Picture 7" descr="C:\Users\RAMI\Desktop\north land\77293778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55576" cy="55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6969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ori Tattoo Museum pho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4788024" cy="374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Maori Village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041576"/>
            <a:ext cx="435597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RAMI\Desktop\north land\77293778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899592" cy="83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1181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marL="0" indent="0" algn="ctr">
              <a:buNone/>
            </a:pPr>
            <a:endParaRPr lang="en-US" sz="4400" dirty="0" smtClean="0">
              <a:latin typeface="Times New Roman" pitchFamily="18" charset="0"/>
              <a:cs typeface="Times New Roman" pitchFamily="18" charset="0"/>
            </a:endParaRPr>
          </a:p>
          <a:p>
            <a:pPr marL="0" indent="0" algn="ctr">
              <a:buNone/>
            </a:pPr>
            <a:endParaRPr lang="en-US" sz="4400" dirty="0">
              <a:latin typeface="Times New Roman" pitchFamily="18" charset="0"/>
              <a:cs typeface="Times New Roman" pitchFamily="18" charset="0"/>
            </a:endParaRPr>
          </a:p>
          <a:p>
            <a:pPr marL="0" indent="0" algn="ctr">
              <a:buNone/>
            </a:pPr>
            <a:r>
              <a:rPr lang="en-US" sz="4400" dirty="0" smtClean="0">
                <a:latin typeface="Times New Roman" pitchFamily="18" charset="0"/>
                <a:cs typeface="Times New Roman" pitchFamily="18" charset="0"/>
              </a:rPr>
              <a:t>ECONOMY</a:t>
            </a:r>
          </a:p>
          <a:p>
            <a:pPr marL="0" indent="0" algn="ctr">
              <a:buNone/>
            </a:pPr>
            <a:r>
              <a:rPr lang="en-US" sz="4400" dirty="0" smtClean="0">
                <a:latin typeface="Times New Roman" pitchFamily="18" charset="0"/>
                <a:cs typeface="Times New Roman" pitchFamily="18" charset="0"/>
              </a:rPr>
              <a:t>&amp;</a:t>
            </a:r>
          </a:p>
          <a:p>
            <a:pPr marL="0" indent="0" algn="ctr">
              <a:buNone/>
            </a:pPr>
            <a:r>
              <a:rPr lang="en-US" sz="4400" dirty="0" smtClean="0">
                <a:latin typeface="Times New Roman" pitchFamily="18" charset="0"/>
                <a:cs typeface="Times New Roman" pitchFamily="18" charset="0"/>
              </a:rPr>
              <a:t>BUSINESS</a:t>
            </a:r>
            <a:endParaRPr lang="en-IN" sz="440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2" y="-27384"/>
            <a:ext cx="1928276" cy="1006743"/>
          </a:xfrm>
          <a:prstGeom prst="rect">
            <a:avLst/>
          </a:prstGeom>
        </p:spPr>
      </p:pic>
    </p:spTree>
    <p:extLst>
      <p:ext uri="{BB962C8B-B14F-4D97-AF65-F5344CB8AC3E}">
        <p14:creationId xmlns:p14="http://schemas.microsoft.com/office/powerpoint/2010/main" val="3498222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29872" y="500479"/>
            <a:ext cx="6286544" cy="646331"/>
          </a:xfrm>
          <a:prstGeom prst="rect">
            <a:avLst/>
          </a:prstGeom>
          <a:noFill/>
        </p:spPr>
        <p:txBody>
          <a:bodyPr wrap="square" rtlCol="0">
            <a:spAutoFit/>
          </a:bodyPr>
          <a:lstStyle/>
          <a:p>
            <a:r>
              <a:rPr lang="en-IN" sz="3600" b="1" dirty="0">
                <a:latin typeface="Times New Roman" pitchFamily="18" charset="0"/>
                <a:cs typeface="Times New Roman" pitchFamily="18" charset="0"/>
              </a:rPr>
              <a:t>New Zealand Economy </a:t>
            </a:r>
            <a:r>
              <a:rPr lang="en-IN" sz="3600" b="1" dirty="0" smtClean="0">
                <a:latin typeface="Times New Roman" pitchFamily="18" charset="0"/>
                <a:cs typeface="Times New Roman" pitchFamily="18" charset="0"/>
              </a:rPr>
              <a:t>Profile</a:t>
            </a:r>
            <a:endParaRPr lang="en-IN" sz="3600" b="1" dirty="0">
              <a:latin typeface="Times New Roman" pitchFamily="18" charset="0"/>
              <a:cs typeface="Times New Roman" pitchFamily="18" charset="0"/>
            </a:endParaRPr>
          </a:p>
        </p:txBody>
      </p:sp>
      <p:sp>
        <p:nvSpPr>
          <p:cNvPr id="9" name="TextBox 8"/>
          <p:cNvSpPr txBox="1"/>
          <p:nvPr/>
        </p:nvSpPr>
        <p:spPr>
          <a:xfrm>
            <a:off x="500034" y="1000108"/>
            <a:ext cx="8215370" cy="5816977"/>
          </a:xfrm>
          <a:prstGeom prst="rect">
            <a:avLst/>
          </a:prstGeom>
          <a:noFill/>
        </p:spPr>
        <p:txBody>
          <a:bodyPr wrap="square" rtlCol="0">
            <a:spAutoFit/>
          </a:bodyPr>
          <a:lstStyle/>
          <a:p>
            <a:pPr>
              <a:lnSpc>
                <a:spcPct val="150000"/>
              </a:lnSpc>
            </a:pPr>
            <a:r>
              <a:rPr lang="en-US" sz="2400" b="1" dirty="0" smtClean="0">
                <a:latin typeface="Times New Roman" pitchFamily="18" charset="0"/>
                <a:cs typeface="Times New Roman" pitchFamily="18" charset="0"/>
              </a:rPr>
              <a:t>GDP:</a:t>
            </a:r>
          </a:p>
          <a:p>
            <a:pPr>
              <a:lnSpc>
                <a:spcPct val="150000"/>
              </a:lnSpc>
            </a:pPr>
            <a:r>
              <a:rPr lang="en-US" sz="2000" b="1" dirty="0" smtClean="0">
                <a:latin typeface="Times New Roman" pitchFamily="18" charset="0"/>
                <a:cs typeface="Times New Roman" pitchFamily="18" charset="0"/>
              </a:rPr>
              <a:t>Official Exchange Rate</a:t>
            </a:r>
            <a:r>
              <a:rPr lang="en-US"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2.1013 </a:t>
            </a:r>
            <a:r>
              <a:rPr lang="en-IN" dirty="0">
                <a:latin typeface="Times New Roman" pitchFamily="18" charset="0"/>
                <a:cs typeface="Times New Roman" pitchFamily="18" charset="0"/>
              </a:rPr>
              <a:t>NZD over this </a:t>
            </a:r>
            <a:r>
              <a:rPr lang="en-IN" dirty="0" smtClean="0">
                <a:latin typeface="Times New Roman" pitchFamily="18" charset="0"/>
                <a:cs typeface="Times New Roman" pitchFamily="18" charset="0"/>
              </a:rPr>
              <a:t>period ( 3</a:t>
            </a:r>
            <a:r>
              <a:rPr lang="en-IN" baseline="30000" dirty="0" smtClean="0">
                <a:latin typeface="Times New Roman" pitchFamily="18" charset="0"/>
                <a:cs typeface="Times New Roman" pitchFamily="18" charset="0"/>
              </a:rPr>
              <a:t>rd</a:t>
            </a:r>
            <a:r>
              <a:rPr lang="en-IN" dirty="0" smtClean="0">
                <a:latin typeface="Times New Roman" pitchFamily="18" charset="0"/>
                <a:cs typeface="Times New Roman" pitchFamily="18" charset="0"/>
              </a:rPr>
              <a:t>  Jan 2012).</a:t>
            </a:r>
          </a:p>
          <a:p>
            <a:pPr>
              <a:lnSpc>
                <a:spcPct val="150000"/>
              </a:lnSpc>
            </a:pPr>
            <a:r>
              <a:rPr lang="en-US" sz="2000" b="1" dirty="0" smtClean="0">
                <a:latin typeface="Times New Roman" pitchFamily="18" charset="0"/>
                <a:cs typeface="Times New Roman" pitchFamily="18" charset="0"/>
              </a:rPr>
              <a:t>Growth rate</a:t>
            </a:r>
            <a:r>
              <a:rPr lang="en-US" sz="2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0.8 %</a:t>
            </a:r>
          </a:p>
          <a:p>
            <a:pPr>
              <a:lnSpc>
                <a:spcPct val="150000"/>
              </a:lnSpc>
            </a:pPr>
            <a:r>
              <a:rPr lang="en-IN" sz="2000" b="1" dirty="0" smtClean="0">
                <a:latin typeface="Times New Roman" pitchFamily="18" charset="0"/>
                <a:cs typeface="Times New Roman" pitchFamily="18" charset="0"/>
              </a:rPr>
              <a:t>Labour force by occupation:</a:t>
            </a:r>
          </a:p>
          <a:p>
            <a:pPr>
              <a:lnSpc>
                <a:spcPct val="150000"/>
              </a:lnSpc>
              <a:buFont typeface="Arial" pitchFamily="34" charset="0"/>
              <a:buChar char="•"/>
            </a:pPr>
            <a:r>
              <a:rPr lang="en-IN" b="1" dirty="0" smtClean="0">
                <a:latin typeface="Times New Roman" pitchFamily="18" charset="0"/>
                <a:cs typeface="Times New Roman" pitchFamily="18" charset="0"/>
              </a:rPr>
              <a:t>Agriculture:</a:t>
            </a:r>
            <a:r>
              <a:rPr lang="en-IN" b="1" dirty="0">
                <a:latin typeface="Times New Roman" pitchFamily="18" charset="0"/>
                <a:cs typeface="Times New Roman" pitchFamily="18" charset="0"/>
              </a:rPr>
              <a:t> </a:t>
            </a:r>
            <a:r>
              <a:rPr lang="en-IN" dirty="0">
                <a:latin typeface="Times New Roman" pitchFamily="18" charset="0"/>
                <a:cs typeface="Times New Roman" pitchFamily="18" charset="0"/>
              </a:rPr>
              <a:t>7% </a:t>
            </a:r>
            <a:endParaRPr lang="en-IN" dirty="0" smtClean="0">
              <a:latin typeface="Times New Roman" pitchFamily="18" charset="0"/>
              <a:cs typeface="Times New Roman" pitchFamily="18" charset="0"/>
            </a:endParaRPr>
          </a:p>
          <a:p>
            <a:pPr>
              <a:lnSpc>
                <a:spcPct val="150000"/>
              </a:lnSpc>
              <a:buFont typeface="Arial" pitchFamily="34" charset="0"/>
              <a:buChar char="•"/>
            </a:pPr>
            <a:r>
              <a:rPr lang="en-IN" b="1" dirty="0" smtClean="0">
                <a:latin typeface="Times New Roman" pitchFamily="18" charset="0"/>
                <a:cs typeface="Times New Roman" pitchFamily="18" charset="0"/>
              </a:rPr>
              <a:t>Industry:</a:t>
            </a:r>
            <a:r>
              <a:rPr lang="en-IN" dirty="0">
                <a:latin typeface="Times New Roman" pitchFamily="18" charset="0"/>
                <a:cs typeface="Times New Roman" pitchFamily="18" charset="0"/>
              </a:rPr>
              <a:t> 19% </a:t>
            </a:r>
            <a:endParaRPr lang="en-IN" dirty="0" smtClean="0">
              <a:latin typeface="Times New Roman" pitchFamily="18" charset="0"/>
              <a:cs typeface="Times New Roman" pitchFamily="18" charset="0"/>
            </a:endParaRPr>
          </a:p>
          <a:p>
            <a:pPr>
              <a:lnSpc>
                <a:spcPct val="150000"/>
              </a:lnSpc>
              <a:buFont typeface="Arial" pitchFamily="34" charset="0"/>
              <a:buChar char="•"/>
            </a:pPr>
            <a:r>
              <a:rPr lang="en-IN" b="1" dirty="0" smtClean="0">
                <a:latin typeface="Times New Roman" pitchFamily="18" charset="0"/>
                <a:cs typeface="Times New Roman" pitchFamily="18" charset="0"/>
              </a:rPr>
              <a:t>Services</a:t>
            </a:r>
            <a:r>
              <a:rPr lang="en-IN" b="1" dirty="0">
                <a:latin typeface="Times New Roman" pitchFamily="18" charset="0"/>
                <a:cs typeface="Times New Roman" pitchFamily="18" charset="0"/>
              </a:rPr>
              <a:t>:</a:t>
            </a:r>
            <a:r>
              <a:rPr lang="en-IN" dirty="0">
                <a:latin typeface="Times New Roman" pitchFamily="18" charset="0"/>
                <a:cs typeface="Times New Roman" pitchFamily="18" charset="0"/>
              </a:rPr>
              <a:t> 74% (2006 est.)</a:t>
            </a:r>
          </a:p>
          <a:p>
            <a:pPr>
              <a:lnSpc>
                <a:spcPct val="150000"/>
              </a:lnSpc>
            </a:pPr>
            <a:r>
              <a:rPr lang="en-IN" sz="2000" b="1" dirty="0">
                <a:latin typeface="Times New Roman" pitchFamily="18" charset="0"/>
                <a:cs typeface="Times New Roman" pitchFamily="18" charset="0"/>
              </a:rPr>
              <a:t>Investment (gross fixed)</a:t>
            </a:r>
          </a:p>
          <a:p>
            <a:pPr>
              <a:lnSpc>
                <a:spcPct val="150000"/>
              </a:lnSpc>
            </a:pPr>
            <a:r>
              <a:rPr lang="en-IN" dirty="0">
                <a:latin typeface="Times New Roman" pitchFamily="18" charset="0"/>
                <a:cs typeface="Times New Roman" pitchFamily="18" charset="0"/>
              </a:rPr>
              <a:t>19.5% of GDP (2010 est.)</a:t>
            </a:r>
          </a:p>
          <a:p>
            <a:pPr>
              <a:lnSpc>
                <a:spcPct val="150000"/>
              </a:lnSpc>
            </a:pPr>
            <a:r>
              <a:rPr lang="fr-FR" sz="2000" b="1" dirty="0" smtClean="0">
                <a:latin typeface="Times New Roman" pitchFamily="18" charset="0"/>
                <a:cs typeface="Times New Roman" pitchFamily="18" charset="0"/>
              </a:rPr>
              <a:t>Budget:</a:t>
            </a:r>
            <a:endParaRPr lang="fr-FR" sz="2000" b="1" dirty="0">
              <a:latin typeface="Times New Roman" pitchFamily="18" charset="0"/>
              <a:cs typeface="Times New Roman" pitchFamily="18" charset="0"/>
            </a:endParaRPr>
          </a:p>
          <a:p>
            <a:pPr>
              <a:lnSpc>
                <a:spcPct val="150000"/>
              </a:lnSpc>
            </a:pPr>
            <a:r>
              <a:rPr lang="fr-FR" sz="2000" b="1" dirty="0" smtClean="0">
                <a:latin typeface="Times New Roman" pitchFamily="18" charset="0"/>
                <a:cs typeface="Times New Roman" pitchFamily="18" charset="0"/>
              </a:rPr>
              <a:t>Revenues:</a:t>
            </a:r>
            <a:r>
              <a:rPr lang="fr-FR" b="1" dirty="0">
                <a:latin typeface="Times New Roman" pitchFamily="18" charset="0"/>
                <a:cs typeface="Times New Roman" pitchFamily="18" charset="0"/>
              </a:rPr>
              <a:t> </a:t>
            </a:r>
            <a:r>
              <a:rPr lang="fr-FR" dirty="0">
                <a:latin typeface="Times New Roman" pitchFamily="18" charset="0"/>
                <a:cs typeface="Times New Roman" pitchFamily="18" charset="0"/>
              </a:rPr>
              <a:t>$54.82 billion </a:t>
            </a:r>
            <a:br>
              <a:rPr lang="fr-FR" dirty="0">
                <a:latin typeface="Times New Roman" pitchFamily="18" charset="0"/>
                <a:cs typeface="Times New Roman" pitchFamily="18" charset="0"/>
              </a:rPr>
            </a:br>
            <a:r>
              <a:rPr lang="fr-FR" sz="2000" b="1" dirty="0" smtClean="0">
                <a:latin typeface="Times New Roman" pitchFamily="18" charset="0"/>
                <a:cs typeface="Times New Roman" pitchFamily="18" charset="0"/>
              </a:rPr>
              <a:t>Expéditeurs:</a:t>
            </a:r>
            <a:r>
              <a:rPr lang="fr-FR" dirty="0">
                <a:latin typeface="Times New Roman" pitchFamily="18" charset="0"/>
                <a:cs typeface="Times New Roman" pitchFamily="18" charset="0"/>
              </a:rPr>
              <a:t> $62.3 billion (2010 est.)</a:t>
            </a:r>
          </a:p>
          <a:p>
            <a:endParaRPr lang="en-IN"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2" y="-27384"/>
            <a:ext cx="1928276" cy="1006743"/>
          </a:xfrm>
          <a:prstGeom prst="rect">
            <a:avLst/>
          </a:prstGeom>
        </p:spPr>
      </p:pic>
    </p:spTree>
    <p:extLst>
      <p:ext uri="{BB962C8B-B14F-4D97-AF65-F5344CB8AC3E}">
        <p14:creationId xmlns:p14="http://schemas.microsoft.com/office/powerpoint/2010/main" val="1090434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004" y="642918"/>
            <a:ext cx="5781348" cy="584775"/>
          </a:xfrm>
          <a:prstGeom prst="rect">
            <a:avLst/>
          </a:prstGeom>
          <a:noFill/>
        </p:spPr>
        <p:txBody>
          <a:bodyPr wrap="square" rtlCol="0">
            <a:spAutoFit/>
          </a:bodyPr>
          <a:lstStyle/>
          <a:p>
            <a:r>
              <a:rPr lang="en-IN" sz="3200" b="1" dirty="0" smtClean="0">
                <a:latin typeface="Times New Roman" pitchFamily="18" charset="0"/>
                <a:cs typeface="Times New Roman" pitchFamily="18" charset="0"/>
              </a:rPr>
              <a:t>New Zealand Economy Profile</a:t>
            </a:r>
            <a:endParaRPr lang="en-IN" sz="3200" dirty="0"/>
          </a:p>
        </p:txBody>
      </p:sp>
      <p:sp>
        <p:nvSpPr>
          <p:cNvPr id="3" name="TextBox 2"/>
          <p:cNvSpPr txBox="1"/>
          <p:nvPr/>
        </p:nvSpPr>
        <p:spPr>
          <a:xfrm>
            <a:off x="357158" y="1785926"/>
            <a:ext cx="5214974" cy="3970318"/>
          </a:xfrm>
          <a:prstGeom prst="rect">
            <a:avLst/>
          </a:prstGeom>
          <a:noFill/>
        </p:spPr>
        <p:txBody>
          <a:bodyPr wrap="square" rtlCol="0">
            <a:spAutoFit/>
          </a:bodyPr>
          <a:lstStyle/>
          <a:p>
            <a:pPr>
              <a:lnSpc>
                <a:spcPct val="150000"/>
              </a:lnSpc>
            </a:pPr>
            <a:r>
              <a:rPr lang="en-IN" sz="2400" b="1" dirty="0">
                <a:latin typeface="Times New Roman" pitchFamily="18" charset="0"/>
                <a:cs typeface="Times New Roman" pitchFamily="18" charset="0"/>
              </a:rPr>
              <a:t>Inflation rate (consumer prices</a:t>
            </a:r>
            <a:r>
              <a:rPr lang="en-IN" sz="2400" b="1" dirty="0" smtClean="0">
                <a:latin typeface="Times New Roman" pitchFamily="18" charset="0"/>
                <a:cs typeface="Times New Roman" pitchFamily="18" charset="0"/>
              </a:rPr>
              <a:t>):</a:t>
            </a:r>
            <a:endParaRPr lang="en-IN" sz="2400" b="1" dirty="0">
              <a:latin typeface="Times New Roman" pitchFamily="18" charset="0"/>
              <a:cs typeface="Times New Roman" pitchFamily="18" charset="0"/>
            </a:endParaRPr>
          </a:p>
          <a:p>
            <a:pPr>
              <a:lnSpc>
                <a:spcPct val="150000"/>
              </a:lnSpc>
            </a:pPr>
            <a:r>
              <a:rPr lang="en-IN" sz="2400" dirty="0">
                <a:latin typeface="Times New Roman" pitchFamily="18" charset="0"/>
                <a:cs typeface="Times New Roman" pitchFamily="18" charset="0"/>
              </a:rPr>
              <a:t>2.3% (2010 est.) </a:t>
            </a:r>
            <a:br>
              <a:rPr lang="en-IN" sz="2400" dirty="0">
                <a:latin typeface="Times New Roman" pitchFamily="18" charset="0"/>
                <a:cs typeface="Times New Roman" pitchFamily="18" charset="0"/>
              </a:rPr>
            </a:br>
            <a:r>
              <a:rPr lang="en-IN" sz="2400" dirty="0">
                <a:latin typeface="Times New Roman" pitchFamily="18" charset="0"/>
                <a:cs typeface="Times New Roman" pitchFamily="18" charset="0"/>
              </a:rPr>
              <a:t>2.1% (2009 est.)</a:t>
            </a:r>
          </a:p>
          <a:p>
            <a:pPr>
              <a:lnSpc>
                <a:spcPct val="150000"/>
              </a:lnSpc>
            </a:pPr>
            <a:r>
              <a:rPr lang="en-IN" sz="2400" b="1" dirty="0">
                <a:latin typeface="Times New Roman" pitchFamily="18" charset="0"/>
                <a:cs typeface="Times New Roman" pitchFamily="18" charset="0"/>
              </a:rPr>
              <a:t>Central bank discount </a:t>
            </a:r>
            <a:r>
              <a:rPr lang="en-IN" sz="2400" b="1" dirty="0" smtClean="0">
                <a:latin typeface="Times New Roman" pitchFamily="18" charset="0"/>
                <a:cs typeface="Times New Roman" pitchFamily="18" charset="0"/>
              </a:rPr>
              <a:t>rate:</a:t>
            </a:r>
            <a:endParaRPr lang="en-IN" sz="2400" b="1" dirty="0">
              <a:latin typeface="Times New Roman" pitchFamily="18" charset="0"/>
              <a:cs typeface="Times New Roman" pitchFamily="18" charset="0"/>
            </a:endParaRPr>
          </a:p>
          <a:p>
            <a:pPr>
              <a:lnSpc>
                <a:spcPct val="150000"/>
              </a:lnSpc>
            </a:pPr>
            <a:r>
              <a:rPr lang="en-IN" sz="2400" dirty="0">
                <a:latin typeface="Times New Roman" pitchFamily="18" charset="0"/>
                <a:cs typeface="Times New Roman" pitchFamily="18" charset="0"/>
              </a:rPr>
              <a:t>2.5% (31 December 2009) </a:t>
            </a:r>
            <a:br>
              <a:rPr lang="en-IN" sz="2400" dirty="0">
                <a:latin typeface="Times New Roman" pitchFamily="18" charset="0"/>
                <a:cs typeface="Times New Roman" pitchFamily="18" charset="0"/>
              </a:rPr>
            </a:br>
            <a:r>
              <a:rPr lang="en-IN" sz="2400" dirty="0">
                <a:latin typeface="Times New Roman" pitchFamily="18" charset="0"/>
                <a:cs typeface="Times New Roman" pitchFamily="18" charset="0"/>
              </a:rPr>
              <a:t>5% (31 December 2008)</a:t>
            </a:r>
          </a:p>
          <a:p>
            <a:pPr>
              <a:lnSpc>
                <a:spcPct val="150000"/>
              </a:lnSpc>
            </a:pPr>
            <a:endParaRPr lang="en-IN" sz="240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2" y="-27384"/>
            <a:ext cx="1928276" cy="1006743"/>
          </a:xfrm>
          <a:prstGeom prst="rect">
            <a:avLst/>
          </a:prstGeom>
        </p:spPr>
      </p:pic>
    </p:spTree>
    <p:extLst>
      <p:ext uri="{BB962C8B-B14F-4D97-AF65-F5344CB8AC3E}">
        <p14:creationId xmlns:p14="http://schemas.microsoft.com/office/powerpoint/2010/main" val="16562941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34" y="1071546"/>
          <a:ext cx="8001056" cy="5422450"/>
        </p:xfrm>
        <a:graphic>
          <a:graphicData uri="http://schemas.openxmlformats.org/drawingml/2006/table">
            <a:tbl>
              <a:tblPr/>
              <a:tblGrid>
                <a:gridCol w="2000264"/>
                <a:gridCol w="2000264"/>
                <a:gridCol w="2000264"/>
                <a:gridCol w="2000264"/>
              </a:tblGrid>
              <a:tr h="788301">
                <a:tc>
                  <a:txBody>
                    <a:bodyPr/>
                    <a:lstStyle/>
                    <a:p>
                      <a:pPr algn="ctr"/>
                      <a:r>
                        <a:rPr lang="en-IN" sz="2000" b="1" dirty="0">
                          <a:solidFill>
                            <a:schemeClr val="tx1"/>
                          </a:solidFill>
                          <a:latin typeface="Times New Roman" pitchFamily="18" charset="0"/>
                          <a:cs typeface="Times New Roman" pitchFamily="18" charset="0"/>
                        </a:rPr>
                        <a:t>Name</a:t>
                      </a:r>
                    </a:p>
                  </a:txBody>
                  <a:tcPr marL="35649" marR="77982"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IN" sz="2000" b="1" dirty="0">
                          <a:solidFill>
                            <a:schemeClr val="tx1"/>
                          </a:solidFill>
                          <a:latin typeface="Times New Roman" pitchFamily="18" charset="0"/>
                          <a:cs typeface="Times New Roman" pitchFamily="18" charset="0"/>
                        </a:rPr>
                        <a:t>Code</a:t>
                      </a:r>
                    </a:p>
                  </a:txBody>
                  <a:tcPr marL="35649" marR="77982"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fr-FR" sz="2000" b="1" dirty="0">
                          <a:solidFill>
                            <a:schemeClr val="tx1"/>
                          </a:solidFill>
                          <a:latin typeface="Times New Roman" pitchFamily="18" charset="0"/>
                          <a:cs typeface="Times New Roman" pitchFamily="18" charset="0"/>
                        </a:rPr>
                        <a:t>Aug 2007</a:t>
                      </a:r>
                      <a:br>
                        <a:rPr lang="fr-FR" sz="2000" b="1" dirty="0">
                          <a:solidFill>
                            <a:schemeClr val="tx1"/>
                          </a:solidFill>
                          <a:latin typeface="Times New Roman" pitchFamily="18" charset="0"/>
                          <a:cs typeface="Times New Roman" pitchFamily="18" charset="0"/>
                        </a:rPr>
                      </a:br>
                      <a:r>
                        <a:rPr lang="fr-FR" sz="2000" b="1" dirty="0">
                          <a:solidFill>
                            <a:schemeClr val="tx1"/>
                          </a:solidFill>
                          <a:latin typeface="Times New Roman" pitchFamily="18" charset="0"/>
                          <a:cs typeface="Times New Roman" pitchFamily="18" charset="0"/>
                        </a:rPr>
                        <a:t>Capitalisation</a:t>
                      </a:r>
                      <a:br>
                        <a:rPr lang="fr-FR" sz="2000" b="1" dirty="0">
                          <a:solidFill>
                            <a:schemeClr val="tx1"/>
                          </a:solidFill>
                          <a:latin typeface="Times New Roman" pitchFamily="18" charset="0"/>
                          <a:cs typeface="Times New Roman" pitchFamily="18" charset="0"/>
                        </a:rPr>
                      </a:br>
                      <a:r>
                        <a:rPr lang="fr-FR" sz="2000" b="1" dirty="0">
                          <a:solidFill>
                            <a:schemeClr val="tx1"/>
                          </a:solidFill>
                          <a:latin typeface="Times New Roman" pitchFamily="18" charset="0"/>
                          <a:cs typeface="Times New Roman" pitchFamily="18" charset="0"/>
                        </a:rPr>
                        <a:t>(NZD million)</a:t>
                      </a:r>
                      <a:endParaRPr lang="fr-FR" sz="1600" b="1" dirty="0">
                        <a:solidFill>
                          <a:schemeClr val="tx1"/>
                        </a:solidFill>
                        <a:latin typeface="Times New Roman" pitchFamily="18" charset="0"/>
                        <a:cs typeface="Times New Roman" pitchFamily="18" charset="0"/>
                      </a:endParaRPr>
                    </a:p>
                  </a:txBody>
                  <a:tcPr marL="35649" marR="77982"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fr-FR" sz="2000" b="1" dirty="0">
                          <a:solidFill>
                            <a:schemeClr val="tx1"/>
                          </a:solidFill>
                          <a:latin typeface="Times New Roman" pitchFamily="18" charset="0"/>
                          <a:cs typeface="Times New Roman" pitchFamily="18" charset="0"/>
                        </a:rPr>
                        <a:t>Nov 2008</a:t>
                      </a:r>
                      <a:br>
                        <a:rPr lang="fr-FR" sz="2000" b="1" dirty="0">
                          <a:solidFill>
                            <a:schemeClr val="tx1"/>
                          </a:solidFill>
                          <a:latin typeface="Times New Roman" pitchFamily="18" charset="0"/>
                          <a:cs typeface="Times New Roman" pitchFamily="18" charset="0"/>
                        </a:rPr>
                      </a:br>
                      <a:r>
                        <a:rPr lang="fr-FR" sz="2000" b="1" dirty="0">
                          <a:solidFill>
                            <a:schemeClr val="tx1"/>
                          </a:solidFill>
                          <a:latin typeface="Times New Roman" pitchFamily="18" charset="0"/>
                          <a:cs typeface="Times New Roman" pitchFamily="18" charset="0"/>
                        </a:rPr>
                        <a:t>Capitalisation</a:t>
                      </a:r>
                      <a:br>
                        <a:rPr lang="fr-FR" sz="2000" b="1" dirty="0">
                          <a:solidFill>
                            <a:schemeClr val="tx1"/>
                          </a:solidFill>
                          <a:latin typeface="Times New Roman" pitchFamily="18" charset="0"/>
                          <a:cs typeface="Times New Roman" pitchFamily="18" charset="0"/>
                        </a:rPr>
                      </a:br>
                      <a:r>
                        <a:rPr lang="fr-FR" sz="2000" b="1" dirty="0">
                          <a:solidFill>
                            <a:schemeClr val="tx1"/>
                          </a:solidFill>
                          <a:latin typeface="Times New Roman" pitchFamily="18" charset="0"/>
                          <a:cs typeface="Times New Roman" pitchFamily="18" charset="0"/>
                        </a:rPr>
                        <a:t>(NZD million)</a:t>
                      </a:r>
                    </a:p>
                  </a:txBody>
                  <a:tcPr marL="35649" marR="77982"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333105">
                <a:tc>
                  <a:txBody>
                    <a:bodyPr/>
                    <a:lstStyle/>
                    <a:p>
                      <a:pPr algn="ctr"/>
                      <a:r>
                        <a:rPr lang="en-IN" sz="1600" u="none" strike="noStrike" dirty="0" smtClean="0">
                          <a:solidFill>
                            <a:schemeClr val="tx1"/>
                          </a:solidFill>
                          <a:latin typeface="Times New Roman" pitchFamily="18" charset="0"/>
                          <a:cs typeface="Times New Roman" pitchFamily="18" charset="0"/>
                        </a:rPr>
                        <a:t>Auckland Airport Ltd</a:t>
                      </a:r>
                      <a:endParaRPr lang="en-IN" sz="1600" dirty="0">
                        <a:solidFill>
                          <a:schemeClr val="tx1"/>
                        </a:solidFill>
                        <a:latin typeface="Times New Roman" pitchFamily="18" charset="0"/>
                        <a:cs typeface="Times New Roman" pitchFamily="18" charset="0"/>
                      </a:endParaRP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dirty="0">
                          <a:solidFill>
                            <a:schemeClr val="tx1"/>
                          </a:solidFill>
                          <a:latin typeface="Times New Roman" pitchFamily="18" charset="0"/>
                          <a:cs typeface="Times New Roman" pitchFamily="18" charset="0"/>
                        </a:rPr>
                        <a:t>AIA</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dirty="0">
                          <a:solidFill>
                            <a:schemeClr val="tx1"/>
                          </a:solidFill>
                          <a:latin typeface="Times New Roman" pitchFamily="18" charset="0"/>
                          <a:cs typeface="Times New Roman" pitchFamily="18" charset="0"/>
                        </a:rPr>
                        <a:t>1873</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dirty="0">
                          <a:solidFill>
                            <a:schemeClr val="tx1"/>
                          </a:solidFill>
                          <a:latin typeface="Times New Roman" pitchFamily="18" charset="0"/>
                          <a:cs typeface="Times New Roman" pitchFamily="18" charset="0"/>
                        </a:rPr>
                        <a:t>1062</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33105">
                <a:tc>
                  <a:txBody>
                    <a:bodyPr/>
                    <a:lstStyle/>
                    <a:p>
                      <a:pPr algn="ctr"/>
                      <a:r>
                        <a:rPr lang="en-IN" sz="1600" u="none" strike="noStrike" dirty="0" smtClean="0">
                          <a:solidFill>
                            <a:schemeClr val="tx1"/>
                          </a:solidFill>
                          <a:latin typeface="Times New Roman" pitchFamily="18" charset="0"/>
                          <a:cs typeface="Times New Roman" pitchFamily="18" charset="0"/>
                        </a:rPr>
                        <a:t>Air New Zealand</a:t>
                      </a:r>
                      <a:r>
                        <a:rPr lang="en-IN" sz="1600" u="none" strike="noStrike" baseline="0" dirty="0" smtClean="0">
                          <a:solidFill>
                            <a:schemeClr val="tx1"/>
                          </a:solidFill>
                          <a:latin typeface="Times New Roman" pitchFamily="18" charset="0"/>
                          <a:cs typeface="Times New Roman" pitchFamily="18" charset="0"/>
                        </a:rPr>
                        <a:t> Ltd</a:t>
                      </a:r>
                      <a:endParaRPr lang="en-IN" sz="1600" dirty="0">
                        <a:solidFill>
                          <a:schemeClr val="tx1"/>
                        </a:solidFill>
                        <a:latin typeface="Times New Roman" pitchFamily="18" charset="0"/>
                        <a:cs typeface="Times New Roman" pitchFamily="18" charset="0"/>
                      </a:endParaRP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AIR</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506</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223</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31906">
                <a:tc>
                  <a:txBody>
                    <a:bodyPr/>
                    <a:lstStyle/>
                    <a:p>
                      <a:pPr algn="ctr"/>
                      <a:r>
                        <a:rPr lang="en-IN" sz="1600" u="none" strike="noStrike" dirty="0" smtClean="0">
                          <a:solidFill>
                            <a:schemeClr val="tx1"/>
                          </a:solidFill>
                          <a:latin typeface="Times New Roman" pitchFamily="18" charset="0"/>
                          <a:cs typeface="Times New Roman" pitchFamily="18" charset="0"/>
                        </a:rPr>
                        <a:t>AMP</a:t>
                      </a:r>
                      <a:r>
                        <a:rPr lang="en-IN" sz="1600" u="none" strike="noStrike" baseline="0" dirty="0" smtClean="0">
                          <a:solidFill>
                            <a:schemeClr val="tx1"/>
                          </a:solidFill>
                          <a:latin typeface="Times New Roman" pitchFamily="18" charset="0"/>
                          <a:cs typeface="Times New Roman" pitchFamily="18" charset="0"/>
                        </a:rPr>
                        <a:t> Ltd</a:t>
                      </a:r>
                      <a:endParaRPr lang="en-IN" sz="1600" dirty="0">
                        <a:solidFill>
                          <a:schemeClr val="tx1"/>
                        </a:solidFill>
                        <a:latin typeface="Times New Roman" pitchFamily="18" charset="0"/>
                        <a:cs typeface="Times New Roman" pitchFamily="18" charset="0"/>
                      </a:endParaRP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AMP</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513</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247</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838882">
                <a:tc>
                  <a:txBody>
                    <a:bodyPr/>
                    <a:lstStyle/>
                    <a:p>
                      <a:pPr algn="ctr"/>
                      <a:r>
                        <a:rPr lang="en-IN" sz="1600" u="none" strike="noStrike" dirty="0" smtClean="0">
                          <a:solidFill>
                            <a:schemeClr val="tx1"/>
                          </a:solidFill>
                          <a:latin typeface="Times New Roman" pitchFamily="18" charset="0"/>
                          <a:cs typeface="Times New Roman" pitchFamily="18" charset="0"/>
                        </a:rPr>
                        <a:t>Australia &amp; New Zealand  Banking</a:t>
                      </a:r>
                      <a:r>
                        <a:rPr lang="en-IN" sz="1600" dirty="0">
                          <a:solidFill>
                            <a:schemeClr val="tx1"/>
                          </a:solidFill>
                          <a:latin typeface="Times New Roman" pitchFamily="18" charset="0"/>
                          <a:cs typeface="Times New Roman" pitchFamily="18" charset="0"/>
                        </a:rPr>
                        <a:t> Limited (ANZ National Bank Ltd)</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dirty="0">
                          <a:solidFill>
                            <a:schemeClr val="tx1"/>
                          </a:solidFill>
                          <a:latin typeface="Times New Roman" pitchFamily="18" charset="0"/>
                          <a:cs typeface="Times New Roman" pitchFamily="18" charset="0"/>
                        </a:rPr>
                        <a:t>ANZ</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708</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dirty="0">
                          <a:solidFill>
                            <a:schemeClr val="tx1"/>
                          </a:solidFill>
                          <a:latin typeface="Times New Roman" pitchFamily="18" charset="0"/>
                          <a:cs typeface="Times New Roman" pitchFamily="18" charset="0"/>
                        </a:rPr>
                        <a:t>317</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34231">
                <a:tc>
                  <a:txBody>
                    <a:bodyPr/>
                    <a:lstStyle/>
                    <a:p>
                      <a:pPr algn="ctr"/>
                      <a:r>
                        <a:rPr lang="en-IN" sz="1600" u="none" strike="noStrike" dirty="0" smtClean="0">
                          <a:solidFill>
                            <a:schemeClr val="tx1"/>
                          </a:solidFill>
                          <a:latin typeface="Times New Roman" pitchFamily="18" charset="0"/>
                          <a:cs typeface="Times New Roman" pitchFamily="18" charset="0"/>
                        </a:rPr>
                        <a:t>APN News &amp; Media Ltd</a:t>
                      </a:r>
                      <a:endParaRPr lang="en-IN" sz="1600" dirty="0">
                        <a:solidFill>
                          <a:schemeClr val="tx1"/>
                        </a:solidFill>
                        <a:latin typeface="Times New Roman" pitchFamily="18" charset="0"/>
                        <a:cs typeface="Times New Roman" pitchFamily="18" charset="0"/>
                      </a:endParaRP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dirty="0">
                          <a:solidFill>
                            <a:schemeClr val="tx1"/>
                          </a:solidFill>
                          <a:latin typeface="Times New Roman" pitchFamily="18" charset="0"/>
                          <a:cs typeface="Times New Roman" pitchFamily="18" charset="0"/>
                        </a:rPr>
                        <a:t>APN</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920</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585</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342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u="none" strike="noStrike" dirty="0" smtClean="0">
                          <a:solidFill>
                            <a:schemeClr val="tx1"/>
                          </a:solidFill>
                          <a:latin typeface="Times New Roman" pitchFamily="18" charset="0"/>
                          <a:cs typeface="Times New Roman" pitchFamily="18" charset="0"/>
                        </a:rPr>
                        <a:t>AMP</a:t>
                      </a:r>
                      <a:r>
                        <a:rPr lang="en-IN" sz="1600" u="none" strike="noStrike" baseline="0" dirty="0" smtClean="0">
                          <a:solidFill>
                            <a:schemeClr val="tx1"/>
                          </a:solidFill>
                          <a:latin typeface="Times New Roman" pitchFamily="18" charset="0"/>
                          <a:cs typeface="Times New Roman" pitchFamily="18" charset="0"/>
                        </a:rPr>
                        <a:t> Ltd</a:t>
                      </a:r>
                      <a:endParaRPr lang="en-IN" sz="1600" dirty="0" smtClean="0">
                        <a:solidFill>
                          <a:schemeClr val="tx1"/>
                        </a:solidFill>
                        <a:latin typeface="Times New Roman" pitchFamily="18" charset="0"/>
                        <a:cs typeface="Times New Roman" pitchFamily="18" charset="0"/>
                      </a:endParaRPr>
                    </a:p>
                    <a:p>
                      <a:pPr algn="ctr"/>
                      <a:r>
                        <a:rPr lang="en-IN" sz="1600" dirty="0">
                          <a:solidFill>
                            <a:schemeClr val="tx1"/>
                          </a:solidFill>
                          <a:latin typeface="Times New Roman" pitchFamily="18" charset="0"/>
                          <a:cs typeface="Times New Roman" pitchFamily="18" charset="0"/>
                        </a:rPr>
                        <a:t> NZ Office Trust</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dirty="0">
                          <a:solidFill>
                            <a:schemeClr val="tx1"/>
                          </a:solidFill>
                          <a:latin typeface="Times New Roman" pitchFamily="18" charset="0"/>
                          <a:cs typeface="Times New Roman" pitchFamily="18" charset="0"/>
                        </a:rPr>
                        <a:t>APT</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522</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785</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33105">
                <a:tc>
                  <a:txBody>
                    <a:bodyPr/>
                    <a:lstStyle/>
                    <a:p>
                      <a:pPr algn="ctr"/>
                      <a:r>
                        <a:rPr lang="en-IN" sz="1600" u="none" strike="noStrike" dirty="0" smtClean="0">
                          <a:solidFill>
                            <a:schemeClr val="tx1"/>
                          </a:solidFill>
                          <a:latin typeface="Times New Roman" pitchFamily="18" charset="0"/>
                          <a:cs typeface="Times New Roman" pitchFamily="18" charset="0"/>
                        </a:rPr>
                        <a:t>BIL International Ltd</a:t>
                      </a:r>
                      <a:endParaRPr lang="en-IN" sz="1600" dirty="0">
                        <a:solidFill>
                          <a:schemeClr val="tx1"/>
                        </a:solidFill>
                        <a:latin typeface="Times New Roman" pitchFamily="18" charset="0"/>
                        <a:cs typeface="Times New Roman" pitchFamily="18" charset="0"/>
                      </a:endParaRP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BRY</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62</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34231">
                <a:tc>
                  <a:txBody>
                    <a:bodyPr/>
                    <a:lstStyle/>
                    <a:p>
                      <a:pPr algn="ctr"/>
                      <a:r>
                        <a:rPr lang="en-IN" sz="1600" u="none" strike="noStrike" dirty="0" smtClean="0">
                          <a:solidFill>
                            <a:schemeClr val="tx1"/>
                          </a:solidFill>
                          <a:latin typeface="Times New Roman" pitchFamily="18" charset="0"/>
                          <a:cs typeface="Times New Roman" pitchFamily="18" charset="0"/>
                        </a:rPr>
                        <a:t>Caliver Corporation Ltd</a:t>
                      </a:r>
                      <a:endParaRPr lang="en-IN" sz="1600" dirty="0">
                        <a:solidFill>
                          <a:schemeClr val="tx1"/>
                        </a:solidFill>
                        <a:latin typeface="Times New Roman" pitchFamily="18" charset="0"/>
                        <a:cs typeface="Times New Roman" pitchFamily="18" charset="0"/>
                      </a:endParaRP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CAV</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124</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66</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33105">
                <a:tc>
                  <a:txBody>
                    <a:bodyPr/>
                    <a:lstStyle/>
                    <a:p>
                      <a:pPr algn="ctr"/>
                      <a:r>
                        <a:rPr lang="en-US" sz="1600" u="none" strike="noStrike" dirty="0" smtClean="0">
                          <a:solidFill>
                            <a:schemeClr val="tx1"/>
                          </a:solidFill>
                          <a:latin typeface="Times New Roman" pitchFamily="18" charset="0"/>
                          <a:cs typeface="Times New Roman" pitchFamily="18" charset="0"/>
                        </a:rPr>
                        <a:t>Contact</a:t>
                      </a:r>
                      <a:r>
                        <a:rPr lang="en-US" sz="1600" u="none" strike="noStrike" baseline="0" dirty="0" smtClean="0">
                          <a:solidFill>
                            <a:schemeClr val="tx1"/>
                          </a:solidFill>
                          <a:latin typeface="Times New Roman" pitchFamily="18" charset="0"/>
                          <a:cs typeface="Times New Roman" pitchFamily="18" charset="0"/>
                        </a:rPr>
                        <a:t> Energy Ltd</a:t>
                      </a:r>
                      <a:endParaRPr lang="en-IN" sz="1600" dirty="0">
                        <a:solidFill>
                          <a:schemeClr val="tx1"/>
                        </a:solidFill>
                        <a:latin typeface="Times New Roman" pitchFamily="18" charset="0"/>
                        <a:cs typeface="Times New Roman" pitchFamily="18" charset="0"/>
                      </a:endParaRP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CEN</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1957</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1014</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33174">
                <a:tc>
                  <a:txBody>
                    <a:bodyPr/>
                    <a:lstStyle/>
                    <a:p>
                      <a:pPr algn="ctr"/>
                      <a:r>
                        <a:rPr lang="en-IN" sz="1600" u="none" strike="noStrike" dirty="0" smtClean="0">
                          <a:solidFill>
                            <a:schemeClr val="tx1"/>
                          </a:solidFill>
                          <a:latin typeface="Times New Roman" pitchFamily="18" charset="0"/>
                          <a:cs typeface="Times New Roman" pitchFamily="18" charset="0"/>
                        </a:rPr>
                        <a:t>Ebos Group Ltd</a:t>
                      </a:r>
                      <a:endParaRPr lang="en-IN" sz="1600" dirty="0">
                        <a:solidFill>
                          <a:schemeClr val="tx1"/>
                        </a:solidFill>
                        <a:latin typeface="Times New Roman" pitchFamily="18" charset="0"/>
                        <a:cs typeface="Times New Roman" pitchFamily="18" charset="0"/>
                      </a:endParaRP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EBO</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a:solidFill>
                            <a:schemeClr val="tx1"/>
                          </a:solidFill>
                          <a:latin typeface="Times New Roman" pitchFamily="18" charset="0"/>
                          <a:cs typeface="Times New Roman" pitchFamily="18" charset="0"/>
                        </a:rPr>
                        <a:t>172</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IN" sz="1600" dirty="0">
                          <a:solidFill>
                            <a:schemeClr val="tx1"/>
                          </a:solidFill>
                          <a:latin typeface="Times New Roman" pitchFamily="18" charset="0"/>
                          <a:cs typeface="Times New Roman" pitchFamily="18" charset="0"/>
                        </a:rPr>
                        <a:t>193</a:t>
                      </a:r>
                    </a:p>
                  </a:txBody>
                  <a:tcPr marL="35649" marR="35649" marT="17825" marB="1782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3" name="TextBox 2"/>
          <p:cNvSpPr txBox="1"/>
          <p:nvPr/>
        </p:nvSpPr>
        <p:spPr>
          <a:xfrm>
            <a:off x="2123728" y="214290"/>
            <a:ext cx="6552728"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Top 10 Companies in New Zealand</a:t>
            </a:r>
            <a:endParaRPr lang="en-IN" sz="3200" b="1"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2" y="-27384"/>
            <a:ext cx="1928276" cy="1006743"/>
          </a:xfrm>
          <a:prstGeom prst="rect">
            <a:avLst/>
          </a:prstGeom>
        </p:spPr>
      </p:pic>
    </p:spTree>
    <p:extLst>
      <p:ext uri="{BB962C8B-B14F-4D97-AF65-F5344CB8AC3E}">
        <p14:creationId xmlns:p14="http://schemas.microsoft.com/office/powerpoint/2010/main" val="30715497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574" y="500042"/>
            <a:ext cx="6500858"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Government Policy on FDI</a:t>
            </a:r>
            <a:endParaRPr lang="en-IN" sz="3600" b="1" dirty="0">
              <a:latin typeface="Times New Roman" pitchFamily="18" charset="0"/>
              <a:cs typeface="Times New Roman" pitchFamily="18" charset="0"/>
            </a:endParaRPr>
          </a:p>
        </p:txBody>
      </p:sp>
      <p:sp>
        <p:nvSpPr>
          <p:cNvPr id="3" name="TextBox 2"/>
          <p:cNvSpPr txBox="1"/>
          <p:nvPr/>
        </p:nvSpPr>
        <p:spPr>
          <a:xfrm>
            <a:off x="142845" y="1214422"/>
            <a:ext cx="8786874" cy="3970318"/>
          </a:xfrm>
          <a:prstGeom prst="rect">
            <a:avLst/>
          </a:prstGeom>
          <a:noFill/>
        </p:spPr>
        <p:txBody>
          <a:bodyPr wrap="square" rtlCol="0">
            <a:spAutoFit/>
          </a:bodyPr>
          <a:lstStyle/>
          <a:p>
            <a:pPr algn="just">
              <a:lnSpc>
                <a:spcPct val="150000"/>
              </a:lnSpc>
              <a:buFont typeface="Arial" pitchFamily="34" charset="0"/>
              <a:buChar char="•"/>
            </a:pPr>
            <a:r>
              <a:rPr lang="en-IN" sz="2400" dirty="0" smtClean="0">
                <a:latin typeface="Times New Roman" pitchFamily="18" charset="0"/>
                <a:cs typeface="Times New Roman" pitchFamily="18" charset="0"/>
              </a:rPr>
              <a:t>Foreign investment into New Zealand is encouraged, however sensitive assets are protected by the Overseas Investment Act 2005. </a:t>
            </a:r>
          </a:p>
          <a:p>
            <a:pPr algn="just">
              <a:lnSpc>
                <a:spcPct val="150000"/>
              </a:lnSpc>
              <a:buFont typeface="Arial" pitchFamily="34" charset="0"/>
              <a:buChar char="•"/>
            </a:pPr>
            <a:r>
              <a:rPr lang="en-IN" sz="2400" dirty="0" smtClean="0">
                <a:latin typeface="Times New Roman" pitchFamily="18" charset="0"/>
                <a:cs typeface="Times New Roman" pitchFamily="18" charset="0"/>
              </a:rPr>
              <a:t>Overseas Investment Office consent is required for the acquisition of significant business assets (exceeding $100 million), sensitive land (non-urban land of more than 5 hectares, offshore islands, land adjacent to lakes and the foreshore, or land of conservational or historical significance) and fishing quotas</a:t>
            </a:r>
            <a:endParaRPr lang="en-IN" sz="240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2" y="-27384"/>
            <a:ext cx="1928276" cy="1006743"/>
          </a:xfrm>
          <a:prstGeom prst="rect">
            <a:avLst/>
          </a:prstGeom>
        </p:spPr>
      </p:pic>
    </p:spTree>
    <p:extLst>
      <p:ext uri="{BB962C8B-B14F-4D97-AF65-F5344CB8AC3E}">
        <p14:creationId xmlns:p14="http://schemas.microsoft.com/office/powerpoint/2010/main" val="12295156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1126485"/>
            <a:ext cx="4346318"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Hospitality Industry:</a:t>
            </a:r>
            <a:endParaRPr lang="en-IN" sz="3600" dirty="0">
              <a:latin typeface="Times New Roman" pitchFamily="18" charset="0"/>
              <a:cs typeface="Times New Roman" pitchFamily="18" charset="0"/>
            </a:endParaRPr>
          </a:p>
        </p:txBody>
      </p:sp>
      <p:sp>
        <p:nvSpPr>
          <p:cNvPr id="4" name="TextBox 3"/>
          <p:cNvSpPr txBox="1"/>
          <p:nvPr/>
        </p:nvSpPr>
        <p:spPr>
          <a:xfrm>
            <a:off x="285720" y="2143116"/>
            <a:ext cx="6072230" cy="5078313"/>
          </a:xfrm>
          <a:prstGeom prst="rect">
            <a:avLst/>
          </a:prstGeom>
          <a:noFill/>
        </p:spPr>
        <p:txBody>
          <a:bodyPr wrap="square" rtlCol="0">
            <a:spAutoFit/>
          </a:bodyPr>
          <a:lstStyle/>
          <a:p>
            <a:pPr>
              <a:lnSpc>
                <a:spcPct val="150000"/>
              </a:lnSpc>
              <a:buFont typeface="Arial" pitchFamily="34" charset="0"/>
              <a:buChar char="•"/>
            </a:pPr>
            <a:r>
              <a:rPr lang="en-IN" sz="2400" b="1" dirty="0" smtClean="0">
                <a:latin typeface="Times New Roman" pitchFamily="18" charset="0"/>
                <a:cs typeface="Times New Roman" pitchFamily="18" charset="0"/>
              </a:rPr>
              <a:t>More than 135,000 people work in the hospitality industry in New Zealand</a:t>
            </a:r>
          </a:p>
          <a:p>
            <a:pPr>
              <a:lnSpc>
                <a:spcPct val="150000"/>
              </a:lnSpc>
              <a:buFont typeface="Arial" pitchFamily="34" charset="0"/>
              <a:buChar char="•"/>
            </a:pPr>
            <a:endParaRPr lang="en-US" sz="2400" b="1" dirty="0" smtClean="0">
              <a:latin typeface="Times New Roman" pitchFamily="18" charset="0"/>
              <a:cs typeface="Times New Roman" pitchFamily="18" charset="0"/>
            </a:endParaRPr>
          </a:p>
          <a:p>
            <a:pPr>
              <a:lnSpc>
                <a:spcPct val="150000"/>
              </a:lnSpc>
              <a:buFont typeface="Arial" pitchFamily="34" charset="0"/>
              <a:buChar char="•"/>
            </a:pPr>
            <a:r>
              <a:rPr lang="en-IN" sz="2400" b="1" dirty="0" smtClean="0">
                <a:latin typeface="Times New Roman" pitchFamily="18" charset="0"/>
                <a:cs typeface="Times New Roman" pitchFamily="18" charset="0"/>
              </a:rPr>
              <a:t>Recession affects demand for staff in some areas of hospitality</a:t>
            </a:r>
          </a:p>
          <a:p>
            <a:pPr>
              <a:lnSpc>
                <a:spcPct val="150000"/>
              </a:lnSpc>
              <a:buFont typeface="Arial" pitchFamily="34" charset="0"/>
              <a:buChar char="•"/>
            </a:pPr>
            <a:endParaRPr lang="en-US" sz="2400" b="1" dirty="0" smtClean="0">
              <a:latin typeface="Times New Roman" pitchFamily="18" charset="0"/>
              <a:cs typeface="Times New Roman" pitchFamily="18" charset="0"/>
            </a:endParaRPr>
          </a:p>
          <a:p>
            <a:pPr>
              <a:lnSpc>
                <a:spcPct val="150000"/>
              </a:lnSpc>
              <a:buFont typeface="Arial" pitchFamily="34" charset="0"/>
              <a:buChar char="•"/>
            </a:pPr>
            <a:r>
              <a:rPr lang="en-IN" sz="2400" b="1" dirty="0" smtClean="0">
                <a:latin typeface="Times New Roman" pitchFamily="18" charset="0"/>
                <a:cs typeface="Times New Roman" pitchFamily="18" charset="0"/>
              </a:rPr>
              <a:t>Job opportunities in hospitality beginning to improve</a:t>
            </a:r>
          </a:p>
          <a:p>
            <a:pPr>
              <a:lnSpc>
                <a:spcPct val="150000"/>
              </a:lnSpc>
              <a:buFont typeface="Arial" pitchFamily="34" charset="0"/>
              <a:buChar char="•"/>
            </a:pPr>
            <a:endParaRPr lang="en-IN" sz="2400" b="1" dirty="0">
              <a:latin typeface="Times New Roman" pitchFamily="18" charset="0"/>
              <a:cs typeface="Times New Roman" pitchFamily="18" charset="0"/>
            </a:endParaRPr>
          </a:p>
        </p:txBody>
      </p:sp>
      <p:pic>
        <p:nvPicPr>
          <p:cNvPr id="5" name="Picture 2" descr="http://blog.paradizo.com/wp-content/uploads/2011/07/lodge-kauri-cliffs.jpg"/>
          <p:cNvPicPr>
            <a:picLocks noChangeAspect="1" noChangeArrowheads="1"/>
          </p:cNvPicPr>
          <p:nvPr/>
        </p:nvPicPr>
        <p:blipFill>
          <a:blip r:embed="rId2"/>
          <a:srcRect/>
          <a:stretch>
            <a:fillRect/>
          </a:stretch>
        </p:blipFill>
        <p:spPr bwMode="auto">
          <a:xfrm>
            <a:off x="6072198" y="256706"/>
            <a:ext cx="3000364" cy="2600790"/>
          </a:xfrm>
          <a:prstGeom prst="rect">
            <a:avLst/>
          </a:prstGeom>
          <a:noFill/>
        </p:spPr>
      </p:pic>
      <p:pic>
        <p:nvPicPr>
          <p:cNvPr id="3074" name="Picture 2" descr="http://t0.gstatic.com/images?q=tbn:ANd9GcSNScoOKPGbprH1d3Xw9O42C6fx6dOgppYO5TYMZKmEkX5_jpvo"/>
          <p:cNvPicPr>
            <a:picLocks noChangeAspect="1" noChangeArrowheads="1"/>
          </p:cNvPicPr>
          <p:nvPr/>
        </p:nvPicPr>
        <p:blipFill>
          <a:blip r:embed="rId3"/>
          <a:srcRect/>
          <a:stretch>
            <a:fillRect/>
          </a:stretch>
        </p:blipFill>
        <p:spPr bwMode="auto">
          <a:xfrm>
            <a:off x="6286512" y="3143248"/>
            <a:ext cx="2714643" cy="3084822"/>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2" y="-27384"/>
            <a:ext cx="1928276" cy="1006743"/>
          </a:xfrm>
          <a:prstGeom prst="rect">
            <a:avLst/>
          </a:prstGeom>
        </p:spPr>
      </p:pic>
    </p:spTree>
    <p:extLst>
      <p:ext uri="{BB962C8B-B14F-4D97-AF65-F5344CB8AC3E}">
        <p14:creationId xmlns:p14="http://schemas.microsoft.com/office/powerpoint/2010/main" val="17237069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7592" y="500042"/>
            <a:ext cx="6000792" cy="646331"/>
          </a:xfrm>
          <a:prstGeom prst="rect">
            <a:avLst/>
          </a:prstGeom>
          <a:noFill/>
        </p:spPr>
        <p:txBody>
          <a:bodyPr wrap="square" rtlCol="0">
            <a:spAutoFit/>
          </a:bodyPr>
          <a:lstStyle/>
          <a:p>
            <a:r>
              <a:rPr lang="en-US" sz="3600" dirty="0" smtClean="0"/>
              <a:t>Entertainment: Film Industry</a:t>
            </a:r>
            <a:endParaRPr lang="en-IN" sz="3600" dirty="0"/>
          </a:p>
        </p:txBody>
      </p:sp>
      <p:pic>
        <p:nvPicPr>
          <p:cNvPr id="1026" name="Picture 2" descr="C:\Users\vista\Desktop\country preseentation\neill3-sm.jpg"/>
          <p:cNvPicPr>
            <a:picLocks noChangeAspect="1" noChangeArrowheads="1"/>
          </p:cNvPicPr>
          <p:nvPr/>
        </p:nvPicPr>
        <p:blipFill>
          <a:blip r:embed="rId2"/>
          <a:srcRect/>
          <a:stretch>
            <a:fillRect/>
          </a:stretch>
        </p:blipFill>
        <p:spPr bwMode="auto">
          <a:xfrm rot="20199056">
            <a:off x="2181944" y="3978727"/>
            <a:ext cx="2428892" cy="2500330"/>
          </a:xfrm>
          <a:prstGeom prst="rect">
            <a:avLst/>
          </a:prstGeom>
          <a:noFill/>
        </p:spPr>
      </p:pic>
      <p:pic>
        <p:nvPicPr>
          <p:cNvPr id="1027" name="Picture 3" descr="C:\Users\vista\Desktop\country preseentation\220px-PeterJacksonCCJuly09.jpg"/>
          <p:cNvPicPr>
            <a:picLocks noChangeAspect="1" noChangeArrowheads="1"/>
          </p:cNvPicPr>
          <p:nvPr/>
        </p:nvPicPr>
        <p:blipFill>
          <a:blip r:embed="rId3"/>
          <a:srcRect/>
          <a:stretch>
            <a:fillRect/>
          </a:stretch>
        </p:blipFill>
        <p:spPr bwMode="auto">
          <a:xfrm>
            <a:off x="5053957" y="1494102"/>
            <a:ext cx="2349536" cy="1928826"/>
          </a:xfrm>
          <a:prstGeom prst="rect">
            <a:avLst/>
          </a:prstGeom>
          <a:noFill/>
        </p:spPr>
      </p:pic>
      <p:pic>
        <p:nvPicPr>
          <p:cNvPr id="1028" name="Picture 4" descr="C:\Users\vista\Desktop\country preseentation\220px-RussellCroweOct05.jpg"/>
          <p:cNvPicPr>
            <a:picLocks noChangeAspect="1" noChangeArrowheads="1"/>
          </p:cNvPicPr>
          <p:nvPr/>
        </p:nvPicPr>
        <p:blipFill>
          <a:blip r:embed="rId4"/>
          <a:srcRect/>
          <a:stretch>
            <a:fillRect/>
          </a:stretch>
        </p:blipFill>
        <p:spPr bwMode="auto">
          <a:xfrm rot="1710653">
            <a:off x="6147290" y="4040985"/>
            <a:ext cx="2337138" cy="2405062"/>
          </a:xfrm>
          <a:prstGeom prst="rect">
            <a:avLst/>
          </a:prstGeom>
          <a:noFill/>
        </p:spPr>
      </p:pic>
      <p:pic>
        <p:nvPicPr>
          <p:cNvPr id="1029" name="Picture 5" descr="C:\Users\vista\Desktop\country preseentation\lee tamahori.jpg"/>
          <p:cNvPicPr>
            <a:picLocks noChangeAspect="1" noChangeArrowheads="1"/>
          </p:cNvPicPr>
          <p:nvPr/>
        </p:nvPicPr>
        <p:blipFill>
          <a:blip r:embed="rId5"/>
          <a:srcRect/>
          <a:stretch>
            <a:fillRect/>
          </a:stretch>
        </p:blipFill>
        <p:spPr bwMode="auto">
          <a:xfrm rot="20583568">
            <a:off x="1643042" y="1643050"/>
            <a:ext cx="2357454" cy="1743075"/>
          </a:xfrm>
          <a:prstGeom prst="rect">
            <a:avLst/>
          </a:prstGeom>
          <a:noFill/>
        </p:spPr>
      </p:pic>
      <p:sp>
        <p:nvSpPr>
          <p:cNvPr id="8" name="TextBox 7"/>
          <p:cNvSpPr txBox="1"/>
          <p:nvPr/>
        </p:nvSpPr>
        <p:spPr>
          <a:xfrm rot="20472249">
            <a:off x="1357322" y="1428736"/>
            <a:ext cx="1571604" cy="369332"/>
          </a:xfrm>
          <a:prstGeom prst="rect">
            <a:avLst/>
          </a:prstGeom>
          <a:noFill/>
        </p:spPr>
        <p:txBody>
          <a:bodyPr wrap="square" rtlCol="0">
            <a:spAutoFit/>
          </a:bodyPr>
          <a:lstStyle/>
          <a:p>
            <a:r>
              <a:rPr lang="en-IN" dirty="0" smtClean="0"/>
              <a:t>Lee Tamahori</a:t>
            </a:r>
            <a:endParaRPr lang="en-IN" dirty="0"/>
          </a:p>
        </p:txBody>
      </p:sp>
      <p:sp>
        <p:nvSpPr>
          <p:cNvPr id="9" name="TextBox 8"/>
          <p:cNvSpPr txBox="1"/>
          <p:nvPr/>
        </p:nvSpPr>
        <p:spPr>
          <a:xfrm>
            <a:off x="5643570" y="1142984"/>
            <a:ext cx="1785950" cy="369332"/>
          </a:xfrm>
          <a:prstGeom prst="rect">
            <a:avLst/>
          </a:prstGeom>
          <a:noFill/>
        </p:spPr>
        <p:txBody>
          <a:bodyPr wrap="square" rtlCol="0">
            <a:spAutoFit/>
          </a:bodyPr>
          <a:lstStyle/>
          <a:p>
            <a:r>
              <a:rPr lang="en-IN" dirty="0" smtClean="0"/>
              <a:t>Peter Jackson</a:t>
            </a:r>
            <a:endParaRPr lang="en-IN" dirty="0"/>
          </a:p>
        </p:txBody>
      </p:sp>
      <p:sp>
        <p:nvSpPr>
          <p:cNvPr id="10" name="TextBox 9"/>
          <p:cNvSpPr txBox="1"/>
          <p:nvPr/>
        </p:nvSpPr>
        <p:spPr>
          <a:xfrm rot="1643096">
            <a:off x="7275519" y="3829068"/>
            <a:ext cx="1714480" cy="369332"/>
          </a:xfrm>
          <a:prstGeom prst="rect">
            <a:avLst/>
          </a:prstGeom>
          <a:noFill/>
        </p:spPr>
        <p:txBody>
          <a:bodyPr wrap="square" rtlCol="0">
            <a:spAutoFit/>
          </a:bodyPr>
          <a:lstStyle/>
          <a:p>
            <a:r>
              <a:rPr lang="en-IN" dirty="0" smtClean="0"/>
              <a:t>Russell Crowe</a:t>
            </a:r>
            <a:endParaRPr lang="en-IN" dirty="0"/>
          </a:p>
        </p:txBody>
      </p:sp>
      <p:sp>
        <p:nvSpPr>
          <p:cNvPr id="11" name="TextBox 10"/>
          <p:cNvSpPr txBox="1"/>
          <p:nvPr/>
        </p:nvSpPr>
        <p:spPr>
          <a:xfrm rot="20226097">
            <a:off x="2000232" y="3857628"/>
            <a:ext cx="928694" cy="369332"/>
          </a:xfrm>
          <a:prstGeom prst="rect">
            <a:avLst/>
          </a:prstGeom>
          <a:noFill/>
        </p:spPr>
        <p:txBody>
          <a:bodyPr wrap="square" rtlCol="0">
            <a:spAutoFit/>
          </a:bodyPr>
          <a:lstStyle/>
          <a:p>
            <a:r>
              <a:rPr lang="en-IN" dirty="0" smtClean="0"/>
              <a:t>Neill</a:t>
            </a:r>
            <a:endParaRPr lang="en-IN"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72" y="-27384"/>
            <a:ext cx="1928276" cy="1006743"/>
          </a:xfrm>
          <a:prstGeom prst="rect">
            <a:avLst/>
          </a:prstGeom>
        </p:spPr>
      </p:pic>
    </p:spTree>
    <p:extLst>
      <p:ext uri="{BB962C8B-B14F-4D97-AF65-F5344CB8AC3E}">
        <p14:creationId xmlns:p14="http://schemas.microsoft.com/office/powerpoint/2010/main" val="16959330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7996" y="714356"/>
            <a:ext cx="283814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Popular films</a:t>
            </a:r>
          </a:p>
        </p:txBody>
      </p:sp>
      <p:graphicFrame>
        <p:nvGraphicFramePr>
          <p:cNvPr id="4" name="Table 3"/>
          <p:cNvGraphicFramePr>
            <a:graphicFrameLocks noGrp="1"/>
          </p:cNvGraphicFramePr>
          <p:nvPr>
            <p:extLst>
              <p:ext uri="{D42A27DB-BD31-4B8C-83A1-F6EECF244321}">
                <p14:modId xmlns:p14="http://schemas.microsoft.com/office/powerpoint/2010/main" val="3787624627"/>
              </p:ext>
            </p:extLst>
          </p:nvPr>
        </p:nvGraphicFramePr>
        <p:xfrm>
          <a:off x="357158" y="1868494"/>
          <a:ext cx="8001056" cy="3560771"/>
        </p:xfrm>
        <a:graphic>
          <a:graphicData uri="http://schemas.openxmlformats.org/drawingml/2006/table">
            <a:tbl>
              <a:tblPr firstRow="1" bandRow="1">
                <a:tableStyleId>{E8B1032C-EA38-4F05-BA0D-38AFFFC7BED3}</a:tableStyleId>
              </a:tblPr>
              <a:tblGrid>
                <a:gridCol w="843867"/>
                <a:gridCol w="4490170"/>
                <a:gridCol w="2667019"/>
              </a:tblGrid>
              <a:tr h="594820">
                <a:tc>
                  <a:txBody>
                    <a:bodyPr/>
                    <a:lstStyle/>
                    <a:p>
                      <a:pPr algn="ctr"/>
                      <a:r>
                        <a:rPr lang="en-US" sz="1600" dirty="0" smtClean="0">
                          <a:solidFill>
                            <a:schemeClr val="tx1">
                              <a:lumMod val="95000"/>
                              <a:lumOff val="5000"/>
                            </a:schemeClr>
                          </a:solidFill>
                          <a:latin typeface="Times New Roman" pitchFamily="18" charset="0"/>
                          <a:cs typeface="Times New Roman" pitchFamily="18" charset="0"/>
                        </a:rPr>
                        <a:t>S. No</a:t>
                      </a:r>
                      <a:endParaRPr lang="en-IN" sz="1600"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lumMod val="95000"/>
                              <a:lumOff val="5000"/>
                            </a:schemeClr>
                          </a:solidFill>
                          <a:latin typeface="Times New Roman" pitchFamily="18" charset="0"/>
                          <a:cs typeface="Times New Roman" pitchFamily="18" charset="0"/>
                        </a:rPr>
                        <a:t>Movie</a:t>
                      </a:r>
                      <a:endParaRPr lang="en-IN"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lumMod val="95000"/>
                              <a:lumOff val="5000"/>
                            </a:schemeClr>
                          </a:solidFill>
                          <a:latin typeface="Times New Roman" pitchFamily="18" charset="0"/>
                          <a:cs typeface="Times New Roman" pitchFamily="18" charset="0"/>
                        </a:rPr>
                        <a:t>Director</a:t>
                      </a:r>
                      <a:endParaRPr lang="en-IN"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4820">
                <a:tc>
                  <a:txBody>
                    <a:bodyPr/>
                    <a:lstStyle/>
                    <a:p>
                      <a:pPr algn="ctr"/>
                      <a:r>
                        <a:rPr lang="en-US" dirty="0" smtClean="0">
                          <a:solidFill>
                            <a:schemeClr val="tx1">
                              <a:lumMod val="95000"/>
                              <a:lumOff val="5000"/>
                            </a:schemeClr>
                          </a:solidFill>
                          <a:latin typeface="Times New Roman" pitchFamily="18" charset="0"/>
                          <a:cs typeface="Times New Roman" pitchFamily="18" charset="0"/>
                        </a:rPr>
                        <a:t>1</a:t>
                      </a:r>
                      <a:endParaRPr lang="en-IN"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u="none" kern="1200" baseline="0" dirty="0" smtClean="0">
                          <a:solidFill>
                            <a:schemeClr val="tx1">
                              <a:lumMod val="95000"/>
                              <a:lumOff val="5000"/>
                            </a:schemeClr>
                          </a:solidFill>
                          <a:latin typeface="Times New Roman" pitchFamily="18" charset="0"/>
                          <a:cs typeface="Times New Roman" pitchFamily="18" charset="0"/>
                        </a:rPr>
                        <a:t>The Adventures of Tintin</a:t>
                      </a:r>
                      <a:endParaRPr lang="en-IN" u="none"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lumMod val="95000"/>
                              <a:lumOff val="5000"/>
                            </a:schemeClr>
                          </a:solidFill>
                          <a:latin typeface="Times New Roman" pitchFamily="18" charset="0"/>
                          <a:cs typeface="Times New Roman" pitchFamily="18" charset="0"/>
                        </a:rPr>
                        <a:t>Steven Spielberg</a:t>
                      </a:r>
                      <a:endParaRPr lang="en-IN"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4820">
                <a:tc>
                  <a:txBody>
                    <a:bodyPr/>
                    <a:lstStyle/>
                    <a:p>
                      <a:pPr algn="ctr"/>
                      <a:r>
                        <a:rPr lang="en-US" dirty="0" smtClean="0">
                          <a:solidFill>
                            <a:schemeClr val="tx1">
                              <a:lumMod val="95000"/>
                              <a:lumOff val="5000"/>
                            </a:schemeClr>
                          </a:solidFill>
                          <a:latin typeface="Times New Roman" pitchFamily="18" charset="0"/>
                          <a:cs typeface="Times New Roman" pitchFamily="18" charset="0"/>
                        </a:rPr>
                        <a:t>2</a:t>
                      </a:r>
                      <a:endParaRPr lang="en-IN"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lumMod val="95000"/>
                              <a:lumOff val="5000"/>
                            </a:schemeClr>
                          </a:solidFill>
                          <a:latin typeface="Times New Roman" pitchFamily="18" charset="0"/>
                          <a:cs typeface="Times New Roman" pitchFamily="18" charset="0"/>
                        </a:rPr>
                        <a:t>Avatar</a:t>
                      </a:r>
                      <a:endParaRPr lang="en-IN"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lumMod val="95000"/>
                              <a:lumOff val="5000"/>
                            </a:schemeClr>
                          </a:solidFill>
                          <a:latin typeface="Times New Roman" pitchFamily="18" charset="0"/>
                          <a:cs typeface="Times New Roman" pitchFamily="18" charset="0"/>
                        </a:rPr>
                        <a:t>James Cameron</a:t>
                      </a:r>
                      <a:endParaRPr lang="en-IN"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4820">
                <a:tc>
                  <a:txBody>
                    <a:bodyPr/>
                    <a:lstStyle/>
                    <a:p>
                      <a:pPr algn="ctr"/>
                      <a:r>
                        <a:rPr lang="en-US" dirty="0" smtClean="0">
                          <a:solidFill>
                            <a:schemeClr val="tx1">
                              <a:lumMod val="95000"/>
                              <a:lumOff val="5000"/>
                            </a:schemeClr>
                          </a:solidFill>
                          <a:latin typeface="Times New Roman" pitchFamily="18" charset="0"/>
                          <a:cs typeface="Times New Roman" pitchFamily="18" charset="0"/>
                        </a:rPr>
                        <a:t>3</a:t>
                      </a:r>
                      <a:endParaRPr lang="en-IN"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lumMod val="95000"/>
                              <a:lumOff val="5000"/>
                            </a:schemeClr>
                          </a:solidFill>
                          <a:latin typeface="Times New Roman" pitchFamily="18" charset="0"/>
                          <a:cs typeface="Times New Roman" pitchFamily="18" charset="0"/>
                        </a:rPr>
                        <a:t>10,000 BC</a:t>
                      </a:r>
                      <a:endParaRPr lang="en-IN"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lumMod val="95000"/>
                              <a:lumOff val="5000"/>
                            </a:schemeClr>
                          </a:solidFill>
                          <a:latin typeface="Times New Roman" pitchFamily="18" charset="0"/>
                          <a:cs typeface="Times New Roman" pitchFamily="18" charset="0"/>
                        </a:rPr>
                        <a:t>Roland Emmerich</a:t>
                      </a:r>
                      <a:endParaRPr lang="en-IN"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4820">
                <a:tc>
                  <a:txBody>
                    <a:bodyPr/>
                    <a:lstStyle/>
                    <a:p>
                      <a:pPr algn="ctr"/>
                      <a:r>
                        <a:rPr lang="en-US" dirty="0" smtClean="0">
                          <a:solidFill>
                            <a:schemeClr val="tx1">
                              <a:lumMod val="95000"/>
                              <a:lumOff val="5000"/>
                            </a:schemeClr>
                          </a:solidFill>
                          <a:latin typeface="Times New Roman" pitchFamily="18" charset="0"/>
                          <a:cs typeface="Times New Roman" pitchFamily="18" charset="0"/>
                        </a:rPr>
                        <a:t>4</a:t>
                      </a:r>
                      <a:endParaRPr lang="en-IN"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lumMod val="95000"/>
                              <a:lumOff val="5000"/>
                            </a:schemeClr>
                          </a:solidFill>
                          <a:latin typeface="Times New Roman" pitchFamily="18" charset="0"/>
                          <a:cs typeface="Times New Roman" pitchFamily="18" charset="0"/>
                        </a:rPr>
                        <a:t>X-men Origins</a:t>
                      </a:r>
                      <a:endParaRPr lang="en-IN"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lumMod val="95000"/>
                              <a:lumOff val="5000"/>
                            </a:schemeClr>
                          </a:solidFill>
                          <a:latin typeface="Times New Roman" pitchFamily="18" charset="0"/>
                          <a:cs typeface="Times New Roman" pitchFamily="18" charset="0"/>
                        </a:rPr>
                        <a:t>Gavin Hood</a:t>
                      </a:r>
                      <a:endParaRPr lang="en-IN"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6671">
                <a:tc>
                  <a:txBody>
                    <a:bodyPr/>
                    <a:lstStyle/>
                    <a:p>
                      <a:pPr algn="ctr"/>
                      <a:r>
                        <a:rPr lang="en-US" dirty="0" smtClean="0">
                          <a:solidFill>
                            <a:schemeClr val="tx1">
                              <a:lumMod val="95000"/>
                              <a:lumOff val="5000"/>
                            </a:schemeClr>
                          </a:solidFill>
                          <a:latin typeface="Times New Roman" pitchFamily="18" charset="0"/>
                          <a:cs typeface="Times New Roman" pitchFamily="18" charset="0"/>
                        </a:rPr>
                        <a:t>5</a:t>
                      </a:r>
                      <a:endParaRPr lang="en-IN"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lumMod val="95000"/>
                              <a:lumOff val="5000"/>
                            </a:schemeClr>
                          </a:solidFill>
                          <a:latin typeface="Times New Roman" pitchFamily="18" charset="0"/>
                          <a:cs typeface="Times New Roman" pitchFamily="18" charset="0"/>
                        </a:rPr>
                        <a:t>Lord of the Ring</a:t>
                      </a:r>
                      <a:endParaRPr lang="en-IN"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lumMod val="95000"/>
                              <a:lumOff val="5000"/>
                            </a:schemeClr>
                          </a:solidFill>
                          <a:latin typeface="Times New Roman" pitchFamily="18" charset="0"/>
                          <a:cs typeface="Times New Roman" pitchFamily="18" charset="0"/>
                        </a:rPr>
                        <a:t>Peter Jackson</a:t>
                      </a:r>
                      <a:endParaRPr lang="en-IN" dirty="0">
                        <a:solidFill>
                          <a:schemeClr val="tx1">
                            <a:lumMod val="95000"/>
                            <a:lumOff val="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2" y="-27384"/>
            <a:ext cx="1928276" cy="1006743"/>
          </a:xfrm>
          <a:prstGeom prst="rect">
            <a:avLst/>
          </a:prstGeom>
        </p:spPr>
      </p:pic>
    </p:spTree>
    <p:extLst>
      <p:ext uri="{BB962C8B-B14F-4D97-AF65-F5344CB8AC3E}">
        <p14:creationId xmlns:p14="http://schemas.microsoft.com/office/powerpoint/2010/main" val="4087945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592" y="293373"/>
            <a:ext cx="7772400" cy="1470025"/>
          </a:xfrm>
        </p:spPr>
        <p:txBody>
          <a:bodyPr/>
          <a:lstStyle/>
          <a:p>
            <a:r>
              <a:rPr lang="en-US" dirty="0" smtClean="0">
                <a:latin typeface="Times New Roman" pitchFamily="18" charset="0"/>
                <a:cs typeface="Times New Roman" pitchFamily="18" charset="0"/>
              </a:rPr>
              <a:t>Tourism</a:t>
            </a:r>
            <a:endParaRPr lang="en-IN" dirty="0">
              <a:latin typeface="Times New Roman" pitchFamily="18" charset="0"/>
              <a:cs typeface="Times New Roman" pitchFamily="18" charset="0"/>
            </a:endParaRPr>
          </a:p>
        </p:txBody>
      </p:sp>
      <p:sp>
        <p:nvSpPr>
          <p:cNvPr id="3" name="Subtitle 2"/>
          <p:cNvSpPr>
            <a:spLocks noGrp="1"/>
          </p:cNvSpPr>
          <p:nvPr>
            <p:ph type="subTitle" idx="1"/>
          </p:nvPr>
        </p:nvSpPr>
        <p:spPr>
          <a:xfrm>
            <a:off x="0" y="2132856"/>
            <a:ext cx="6727629" cy="5410816"/>
          </a:xfrm>
        </p:spPr>
        <p:txBody>
          <a:bodyPr>
            <a:normAutofit/>
          </a:bodyPr>
          <a:lstStyle/>
          <a:p>
            <a:pPr marL="457200" indent="-457200" algn="l">
              <a:buFont typeface="Wingdings" pitchFamily="2" charset="2"/>
              <a:buChar char="Ø"/>
            </a:pPr>
            <a:r>
              <a:rPr lang="en-IN" sz="2800" dirty="0" smtClean="0">
                <a:solidFill>
                  <a:schemeClr val="tx1"/>
                </a:solidFill>
                <a:latin typeface="Times New Roman" pitchFamily="18" charset="0"/>
                <a:cs typeface="Times New Roman" pitchFamily="18" charset="0"/>
              </a:rPr>
              <a:t>182,000 persons </a:t>
            </a:r>
            <a:r>
              <a:rPr lang="en-IN" sz="2800" dirty="0">
                <a:solidFill>
                  <a:schemeClr val="tx1"/>
                </a:solidFill>
                <a:latin typeface="Times New Roman" pitchFamily="18" charset="0"/>
                <a:cs typeface="Times New Roman" pitchFamily="18" charset="0"/>
              </a:rPr>
              <a:t>are employed </a:t>
            </a:r>
            <a:r>
              <a:rPr lang="en-IN" sz="2800" dirty="0" smtClean="0">
                <a:solidFill>
                  <a:schemeClr val="tx1"/>
                </a:solidFill>
                <a:latin typeface="Times New Roman" pitchFamily="18" charset="0"/>
                <a:cs typeface="Times New Roman" pitchFamily="18" charset="0"/>
              </a:rPr>
              <a:t>(9.6%) </a:t>
            </a:r>
          </a:p>
          <a:p>
            <a:pPr marL="457200" indent="-457200" algn="l">
              <a:buFont typeface="Wingdings" pitchFamily="2" charset="2"/>
              <a:buChar char="Ø"/>
            </a:pPr>
            <a:r>
              <a:rPr lang="en-IN" sz="2800" dirty="0">
                <a:solidFill>
                  <a:schemeClr val="tx1"/>
                </a:solidFill>
                <a:latin typeface="Times New Roman" pitchFamily="18" charset="0"/>
                <a:cs typeface="Times New Roman" pitchFamily="18" charset="0"/>
              </a:rPr>
              <a:t>2.5 million international travellers </a:t>
            </a:r>
            <a:r>
              <a:rPr lang="en-IN" sz="2800" dirty="0" smtClean="0">
                <a:solidFill>
                  <a:schemeClr val="tx1"/>
                </a:solidFill>
                <a:latin typeface="Times New Roman" pitchFamily="18" charset="0"/>
                <a:cs typeface="Times New Roman" pitchFamily="18" charset="0"/>
              </a:rPr>
              <a:t>visited</a:t>
            </a:r>
          </a:p>
          <a:p>
            <a:pPr marL="457200" indent="-457200" algn="l">
              <a:buFont typeface="Wingdings" pitchFamily="2" charset="2"/>
              <a:buChar char="Ø"/>
            </a:pPr>
            <a:r>
              <a:rPr lang="en-US" sz="2800" dirty="0">
                <a:solidFill>
                  <a:schemeClr val="tx1"/>
                </a:solidFill>
                <a:latin typeface="Times New Roman" pitchFamily="18" charset="0"/>
                <a:cs typeface="Times New Roman" pitchFamily="18" charset="0"/>
              </a:rPr>
              <a:t>NZ received total funding of $99 million</a:t>
            </a:r>
            <a:r>
              <a:rPr lang="en-US" sz="2800" dirty="0" smtClean="0">
                <a:solidFill>
                  <a:schemeClr val="tx1"/>
                </a:solidFill>
                <a:latin typeface="Times New Roman" pitchFamily="18" charset="0"/>
                <a:cs typeface="Times New Roman" pitchFamily="18" charset="0"/>
              </a:rPr>
              <a:t>.</a:t>
            </a:r>
          </a:p>
          <a:p>
            <a:pPr marL="457200" indent="-457200" algn="l">
              <a:buFont typeface="Wingdings" pitchFamily="2" charset="2"/>
              <a:buChar char="Ø"/>
            </a:pPr>
            <a:r>
              <a:rPr lang="en-IN" sz="2800" dirty="0">
                <a:solidFill>
                  <a:schemeClr val="tx1"/>
                </a:solidFill>
                <a:latin typeface="Times New Roman" pitchFamily="18" charset="0"/>
                <a:cs typeface="Times New Roman" pitchFamily="18" charset="0"/>
              </a:rPr>
              <a:t>D</a:t>
            </a:r>
            <a:r>
              <a:rPr lang="en-IN" sz="2800" dirty="0" smtClean="0">
                <a:solidFill>
                  <a:schemeClr val="tx1"/>
                </a:solidFill>
                <a:latin typeface="Times New Roman" pitchFamily="18" charset="0"/>
                <a:cs typeface="Times New Roman" pitchFamily="18" charset="0"/>
              </a:rPr>
              <a:t>igital </a:t>
            </a:r>
            <a:r>
              <a:rPr lang="en-IN" sz="2800" dirty="0">
                <a:solidFill>
                  <a:schemeClr val="tx1"/>
                </a:solidFill>
                <a:latin typeface="Times New Roman" pitchFamily="18" charset="0"/>
                <a:cs typeface="Times New Roman" pitchFamily="18" charset="0"/>
              </a:rPr>
              <a:t>channels are providing the best </a:t>
            </a:r>
            <a:r>
              <a:rPr lang="en-IN" sz="2800" dirty="0" smtClean="0">
                <a:solidFill>
                  <a:schemeClr val="tx1"/>
                </a:solidFill>
                <a:latin typeface="Times New Roman" pitchFamily="18" charset="0"/>
                <a:cs typeface="Times New Roman" pitchFamily="18" charset="0"/>
              </a:rPr>
              <a:t>platform</a:t>
            </a:r>
          </a:p>
          <a:p>
            <a:pPr marL="457200" indent="-457200" algn="l">
              <a:buFont typeface="Wingdings" pitchFamily="2" charset="2"/>
              <a:buChar char="Ø"/>
            </a:pPr>
            <a:r>
              <a:rPr lang="en-US" sz="2800" dirty="0" smtClean="0">
                <a:solidFill>
                  <a:schemeClr val="tx1"/>
                </a:solidFill>
                <a:latin typeface="Times New Roman" pitchFamily="18" charset="0"/>
                <a:cs typeface="Times New Roman" pitchFamily="18" charset="0"/>
              </a:rPr>
              <a:t>They are attract high value visitors</a:t>
            </a:r>
          </a:p>
          <a:p>
            <a:pPr marL="457200" indent="-457200" algn="l">
              <a:buFont typeface="Wingdings" pitchFamily="2" charset="2"/>
              <a:buChar char="Ø"/>
            </a:pPr>
            <a:endParaRPr lang="en-IN" sz="2800" dirty="0">
              <a:solidFill>
                <a:schemeClr val="tx1"/>
              </a:solidFill>
              <a:latin typeface="Times New Roman" pitchFamily="18" charset="0"/>
              <a:cs typeface="Times New Roman" pitchFamily="18" charset="0"/>
            </a:endParaRPr>
          </a:p>
          <a:p>
            <a:pPr marL="457200" indent="-457200" algn="l">
              <a:buFont typeface="Wingdings" pitchFamily="2" charset="2"/>
              <a:buChar char="Ø"/>
            </a:pPr>
            <a:endParaRPr lang="en-IN" sz="2800" dirty="0">
              <a:solidFill>
                <a:schemeClr val="tx1"/>
              </a:solidFill>
              <a:latin typeface="Times New Roman" pitchFamily="18" charset="0"/>
              <a:cs typeface="Times New Roman" pitchFamily="18" charset="0"/>
            </a:endParaRPr>
          </a:p>
          <a:p>
            <a:pPr marL="457200" indent="-457200" algn="l">
              <a:buFont typeface="Wingdings" pitchFamily="2" charset="2"/>
              <a:buChar char="Ø"/>
            </a:pPr>
            <a:endParaRPr lang="en-IN" sz="2800" dirty="0">
              <a:latin typeface="Times New Roman" pitchFamily="18" charset="0"/>
              <a:cs typeface="Times New Roman" pitchFamily="18" charset="0"/>
            </a:endParaRPr>
          </a:p>
        </p:txBody>
      </p:sp>
      <p:pic>
        <p:nvPicPr>
          <p:cNvPr id="3074" name="Picture 2" descr="C:\Users\Waseem\Desktop\images\3286387672_91a666ae08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39" y="3526796"/>
            <a:ext cx="2411761" cy="333888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Waseem\Desktop\images\n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629" y="0"/>
            <a:ext cx="2411761" cy="35267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RAMI\Desktop\north land\77293778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9434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marL="0" indent="0" algn="ctr">
              <a:buNone/>
            </a:pPr>
            <a:endParaRPr lang="en-US" sz="4400" b="1" dirty="0" smtClean="0">
              <a:latin typeface="Times New Roman" pitchFamily="18" charset="0"/>
              <a:cs typeface="Times New Roman" pitchFamily="18" charset="0"/>
            </a:endParaRPr>
          </a:p>
          <a:p>
            <a:pPr marL="0" indent="0" algn="ctr">
              <a:buNone/>
            </a:pPr>
            <a:endParaRPr lang="en-US" sz="4400" b="1" dirty="0">
              <a:latin typeface="Times New Roman" pitchFamily="18" charset="0"/>
              <a:cs typeface="Times New Roman" pitchFamily="18" charset="0"/>
            </a:endParaRPr>
          </a:p>
          <a:p>
            <a:pPr marL="0" indent="0" algn="ctr">
              <a:buNone/>
            </a:pPr>
            <a:endParaRPr lang="en-US" sz="4400" b="1" dirty="0" smtClean="0">
              <a:latin typeface="Times New Roman" pitchFamily="18" charset="0"/>
              <a:cs typeface="Times New Roman" pitchFamily="18" charset="0"/>
            </a:endParaRPr>
          </a:p>
          <a:p>
            <a:pPr marL="0" indent="0" algn="ctr">
              <a:buNone/>
            </a:pPr>
            <a:r>
              <a:rPr lang="en-US" sz="4400" b="1" dirty="0" smtClean="0">
                <a:latin typeface="Times New Roman" pitchFamily="18" charset="0"/>
                <a:cs typeface="Times New Roman" pitchFamily="18" charset="0"/>
              </a:rPr>
              <a:t>THANK YOU</a:t>
            </a:r>
            <a:endParaRPr lang="en-IN" sz="4400" b="1"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34" y="0"/>
            <a:ext cx="2601466" cy="1340768"/>
          </a:xfrm>
          <a:prstGeom prst="rect">
            <a:avLst/>
          </a:prstGeom>
        </p:spPr>
      </p:pic>
    </p:spTree>
    <p:extLst>
      <p:ext uri="{BB962C8B-B14F-4D97-AF65-F5344CB8AC3E}">
        <p14:creationId xmlns:p14="http://schemas.microsoft.com/office/powerpoint/2010/main" val="336660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92319914"/>
              </p:ext>
            </p:extLst>
          </p:nvPr>
        </p:nvGraphicFramePr>
        <p:xfrm>
          <a:off x="697553" y="1844824"/>
          <a:ext cx="7733122" cy="4525963"/>
        </p:xfrm>
        <a:graphic>
          <a:graphicData uri="http://schemas.openxmlformats.org/drawingml/2006/table">
            <a:tbl>
              <a:tblPr/>
              <a:tblGrid>
                <a:gridCol w="2611132"/>
                <a:gridCol w="2611132"/>
                <a:gridCol w="2510858"/>
              </a:tblGrid>
              <a:tr h="348151">
                <a:tc>
                  <a:txBody>
                    <a:bodyPr/>
                    <a:lstStyle/>
                    <a:p>
                      <a:pPr algn="ctr"/>
                      <a:r>
                        <a:rPr lang="en-IN" sz="1700" dirty="0">
                          <a:solidFill>
                            <a:schemeClr val="tx1"/>
                          </a:solidFill>
                          <a:effectLst/>
                        </a:rPr>
                        <a:t>Country</a:t>
                      </a:r>
                    </a:p>
                  </a:txBody>
                  <a:tcPr marL="87038" marR="190395"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IN" sz="1700" dirty="0">
                          <a:effectLst/>
                        </a:rPr>
                        <a:t>2009</a:t>
                      </a:r>
                    </a:p>
                  </a:txBody>
                  <a:tcPr marL="87038" marR="190395"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IN" sz="1700">
                          <a:effectLst/>
                        </a:rPr>
                        <a:t>2010</a:t>
                      </a:r>
                    </a:p>
                  </a:txBody>
                  <a:tcPr marL="87038" marR="190395"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348151">
                <a:tc>
                  <a:txBody>
                    <a:bodyPr/>
                    <a:lstStyle/>
                    <a:p>
                      <a:r>
                        <a:rPr lang="en-IN" sz="1700" dirty="0">
                          <a:solidFill>
                            <a:schemeClr val="tx1"/>
                          </a:solidFill>
                          <a:effectLst/>
                        </a:rPr>
                        <a:t> </a:t>
                      </a:r>
                      <a:r>
                        <a:rPr lang="en-IN" sz="1700" u="none" strike="noStrike" dirty="0">
                          <a:solidFill>
                            <a:schemeClr val="tx1"/>
                          </a:solidFill>
                          <a:effectLst/>
                        </a:rPr>
                        <a:t>Australia</a:t>
                      </a:r>
                      <a:endParaRPr lang="en-IN" sz="1700" dirty="0">
                        <a:solidFill>
                          <a:schemeClr val="tx1"/>
                        </a:solidFill>
                        <a:effectLst/>
                      </a:endParaRP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1,082,680</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dirty="0">
                          <a:effectLst/>
                        </a:rPr>
                        <a:t>1,119,879</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48151">
                <a:tc>
                  <a:txBody>
                    <a:bodyPr/>
                    <a:lstStyle/>
                    <a:p>
                      <a:r>
                        <a:rPr lang="en-IN" sz="1700" dirty="0">
                          <a:solidFill>
                            <a:schemeClr val="tx1"/>
                          </a:solidFill>
                          <a:effectLst/>
                        </a:rPr>
                        <a:t> </a:t>
                      </a:r>
                      <a:r>
                        <a:rPr lang="en-IN" sz="1700" u="none" strike="noStrike" dirty="0">
                          <a:solidFill>
                            <a:schemeClr val="tx1"/>
                          </a:solidFill>
                          <a:effectLst/>
                        </a:rPr>
                        <a:t>United Kingdom</a:t>
                      </a:r>
                      <a:endParaRPr lang="en-IN" sz="1700" dirty="0">
                        <a:solidFill>
                          <a:schemeClr val="tx1"/>
                        </a:solidFill>
                        <a:effectLst/>
                      </a:endParaRP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258,438</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234,314</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48151">
                <a:tc>
                  <a:txBody>
                    <a:bodyPr/>
                    <a:lstStyle/>
                    <a:p>
                      <a:r>
                        <a:rPr lang="en-IN" sz="1700" dirty="0">
                          <a:solidFill>
                            <a:schemeClr val="tx1"/>
                          </a:solidFill>
                          <a:effectLst/>
                        </a:rPr>
                        <a:t> </a:t>
                      </a:r>
                      <a:r>
                        <a:rPr lang="en-IN" sz="1700" u="none" strike="noStrike" dirty="0">
                          <a:solidFill>
                            <a:schemeClr val="tx1"/>
                          </a:solidFill>
                          <a:effectLst/>
                        </a:rPr>
                        <a:t>United States</a:t>
                      </a:r>
                      <a:endParaRPr lang="en-IN" sz="1700" dirty="0">
                        <a:solidFill>
                          <a:schemeClr val="tx1"/>
                        </a:solidFill>
                        <a:effectLst/>
                      </a:endParaRP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dirty="0">
                          <a:effectLst/>
                        </a:rPr>
                        <a:t>197,792</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189,709</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48151">
                <a:tc>
                  <a:txBody>
                    <a:bodyPr/>
                    <a:lstStyle/>
                    <a:p>
                      <a:r>
                        <a:rPr lang="en-IN" sz="1700" dirty="0">
                          <a:solidFill>
                            <a:schemeClr val="tx1"/>
                          </a:solidFill>
                          <a:effectLst/>
                        </a:rPr>
                        <a:t> </a:t>
                      </a:r>
                      <a:r>
                        <a:rPr lang="en-IN" sz="1700" u="none" strike="noStrike" dirty="0">
                          <a:solidFill>
                            <a:schemeClr val="tx1"/>
                          </a:solidFill>
                          <a:effectLst/>
                        </a:rPr>
                        <a:t>China, People's Republic of</a:t>
                      </a:r>
                      <a:endParaRPr lang="en-IN" sz="1700" dirty="0">
                        <a:solidFill>
                          <a:schemeClr val="tx1"/>
                        </a:solidFill>
                        <a:effectLst/>
                      </a:endParaRP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102,259</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122,712</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48151">
                <a:tc>
                  <a:txBody>
                    <a:bodyPr/>
                    <a:lstStyle/>
                    <a:p>
                      <a:r>
                        <a:rPr lang="en-IN" sz="1700" dirty="0">
                          <a:solidFill>
                            <a:schemeClr val="tx1"/>
                          </a:solidFill>
                          <a:effectLst/>
                        </a:rPr>
                        <a:t> </a:t>
                      </a:r>
                      <a:r>
                        <a:rPr lang="en-IN" sz="1700" u="none" strike="noStrike" dirty="0">
                          <a:solidFill>
                            <a:schemeClr val="tx1"/>
                          </a:solidFill>
                          <a:effectLst/>
                        </a:rPr>
                        <a:t>Japan</a:t>
                      </a:r>
                      <a:endParaRPr lang="en-IN" sz="1700" dirty="0">
                        <a:solidFill>
                          <a:schemeClr val="tx1"/>
                        </a:solidFill>
                        <a:effectLst/>
                      </a:endParaRP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78,426</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87,735</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48151">
                <a:tc>
                  <a:txBody>
                    <a:bodyPr/>
                    <a:lstStyle/>
                    <a:p>
                      <a:r>
                        <a:rPr lang="en-IN" sz="1700" dirty="0">
                          <a:solidFill>
                            <a:schemeClr val="tx1"/>
                          </a:solidFill>
                          <a:effectLst/>
                        </a:rPr>
                        <a:t> </a:t>
                      </a:r>
                      <a:r>
                        <a:rPr lang="en-IN" sz="1700" u="none" strike="noStrike" dirty="0">
                          <a:solidFill>
                            <a:schemeClr val="tx1"/>
                          </a:solidFill>
                          <a:effectLst/>
                        </a:rPr>
                        <a:t>South Korea</a:t>
                      </a:r>
                      <a:endParaRPr lang="en-IN" sz="1700" dirty="0">
                        <a:solidFill>
                          <a:schemeClr val="tx1"/>
                        </a:solidFill>
                        <a:effectLst/>
                      </a:endParaRP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52,921</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67,309</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48151">
                <a:tc>
                  <a:txBody>
                    <a:bodyPr/>
                    <a:lstStyle/>
                    <a:p>
                      <a:r>
                        <a:rPr lang="en-IN" sz="1700" dirty="0">
                          <a:solidFill>
                            <a:schemeClr val="tx1"/>
                          </a:solidFill>
                          <a:effectLst/>
                        </a:rPr>
                        <a:t> </a:t>
                      </a:r>
                      <a:r>
                        <a:rPr lang="en-IN" sz="1700" u="none" strike="noStrike" dirty="0">
                          <a:solidFill>
                            <a:schemeClr val="tx1"/>
                          </a:solidFill>
                          <a:effectLst/>
                        </a:rPr>
                        <a:t>Germany</a:t>
                      </a:r>
                      <a:endParaRPr lang="en-IN" sz="1700" dirty="0">
                        <a:solidFill>
                          <a:schemeClr val="tx1"/>
                        </a:solidFill>
                        <a:effectLst/>
                      </a:endParaRP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64,564</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64,648</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48151">
                <a:tc>
                  <a:txBody>
                    <a:bodyPr/>
                    <a:lstStyle/>
                    <a:p>
                      <a:r>
                        <a:rPr lang="en-IN" sz="1700" dirty="0">
                          <a:solidFill>
                            <a:schemeClr val="tx1"/>
                          </a:solidFill>
                          <a:effectLst/>
                        </a:rPr>
                        <a:t> </a:t>
                      </a:r>
                      <a:r>
                        <a:rPr lang="en-IN" sz="1700" u="none" strike="noStrike" dirty="0">
                          <a:solidFill>
                            <a:schemeClr val="tx1"/>
                          </a:solidFill>
                          <a:effectLst/>
                        </a:rPr>
                        <a:t>Canada</a:t>
                      </a:r>
                      <a:endParaRPr lang="en-IN" sz="1700" dirty="0">
                        <a:solidFill>
                          <a:schemeClr val="tx1"/>
                        </a:solidFill>
                        <a:effectLst/>
                      </a:endParaRP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48,656</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48,942</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48151">
                <a:tc>
                  <a:txBody>
                    <a:bodyPr/>
                    <a:lstStyle/>
                    <a:p>
                      <a:r>
                        <a:rPr lang="en-IN" sz="1700" dirty="0">
                          <a:solidFill>
                            <a:schemeClr val="tx1"/>
                          </a:solidFill>
                          <a:effectLst/>
                        </a:rPr>
                        <a:t> </a:t>
                      </a:r>
                      <a:r>
                        <a:rPr lang="en-IN" sz="1700" u="none" strike="noStrike" dirty="0">
                          <a:solidFill>
                            <a:schemeClr val="tx1"/>
                          </a:solidFill>
                          <a:effectLst/>
                        </a:rPr>
                        <a:t>Singapore</a:t>
                      </a:r>
                      <a:endParaRPr lang="en-IN" sz="1700" dirty="0">
                        <a:solidFill>
                          <a:schemeClr val="tx1"/>
                        </a:solidFill>
                        <a:effectLst/>
                      </a:endParaRP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29,582</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30,300</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48151">
                <a:tc>
                  <a:txBody>
                    <a:bodyPr/>
                    <a:lstStyle/>
                    <a:p>
                      <a:r>
                        <a:rPr lang="en-IN" sz="1700" dirty="0">
                          <a:solidFill>
                            <a:schemeClr val="tx1"/>
                          </a:solidFill>
                          <a:effectLst/>
                        </a:rPr>
                        <a:t> </a:t>
                      </a:r>
                      <a:r>
                        <a:rPr lang="en-IN" sz="1700" u="none" strike="noStrike" dirty="0">
                          <a:solidFill>
                            <a:schemeClr val="tx1"/>
                          </a:solidFill>
                          <a:effectLst/>
                        </a:rPr>
                        <a:t>India</a:t>
                      </a:r>
                      <a:endParaRPr lang="en-IN" sz="1700" dirty="0">
                        <a:solidFill>
                          <a:schemeClr val="tx1"/>
                        </a:solidFill>
                        <a:effectLst/>
                      </a:endParaRP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25,336</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29,486</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48151">
                <a:tc>
                  <a:txBody>
                    <a:bodyPr/>
                    <a:lstStyle/>
                    <a:p>
                      <a:r>
                        <a:rPr lang="en-IN" sz="1700">
                          <a:effectLst/>
                        </a:rPr>
                        <a:t>All other countries</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398,428</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406,698</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48151">
                <a:tc>
                  <a:txBody>
                    <a:bodyPr/>
                    <a:lstStyle/>
                    <a:p>
                      <a:r>
                        <a:rPr lang="en-IN" sz="1700" dirty="0">
                          <a:effectLst/>
                        </a:rPr>
                        <a:t>Total</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a:effectLst/>
                        </a:rPr>
                        <a:t>2,458,382</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IN" sz="1700" dirty="0">
                          <a:effectLst/>
                        </a:rPr>
                        <a:t>2,525,044</a:t>
                      </a:r>
                    </a:p>
                  </a:txBody>
                  <a:tcPr marL="87038" marR="87038" marT="43519" marB="4351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bl>
          </a:graphicData>
        </a:graphic>
      </p:graphicFrame>
      <p:sp>
        <p:nvSpPr>
          <p:cNvPr id="5" name="AutoShape 2" descr="http://upload.wikimedia.org/wikipedia/en/thumb/b/b9/Flag_of_Australia.svg/22px-Flag_of_Australia.svg.png"/>
          <p:cNvSpPr>
            <a:spLocks noChangeAspect="1" noChangeArrowheads="1"/>
          </p:cNvSpPr>
          <p:nvPr/>
        </p:nvSpPr>
        <p:spPr bwMode="auto">
          <a:xfrm>
            <a:off x="655638" y="1600200"/>
            <a:ext cx="209550" cy="104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3" descr="http://upload.wikimedia.org/wikipedia/en/thumb/a/ae/Flag_of_the_United_Kingdom.svg/22px-Flag_of_the_United_Kingdom.svg.png"/>
          <p:cNvSpPr>
            <a:spLocks noChangeAspect="1" noChangeArrowheads="1"/>
          </p:cNvSpPr>
          <p:nvPr/>
        </p:nvSpPr>
        <p:spPr bwMode="auto">
          <a:xfrm>
            <a:off x="655638" y="1600200"/>
            <a:ext cx="209550" cy="104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4" descr="http://upload.wikimedia.org/wikipedia/en/thumb/a/a4/Flag_of_the_United_States.svg/22px-Flag_of_the_United_States.svg.png"/>
          <p:cNvSpPr>
            <a:spLocks noChangeAspect="1" noChangeArrowheads="1"/>
          </p:cNvSpPr>
          <p:nvPr/>
        </p:nvSpPr>
        <p:spPr bwMode="auto">
          <a:xfrm>
            <a:off x="655638" y="1600200"/>
            <a:ext cx="209550" cy="114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AutoShape 5" descr="http://upload.wikimedia.org/wikipedia/commons/thumb/f/fa/Flag_of_the_People%27s_Republic_of_China.svg/22px-Flag_of_the_People%27s_Republic_of_China.svg.png"/>
          <p:cNvSpPr>
            <a:spLocks noChangeAspect="1" noChangeArrowheads="1"/>
          </p:cNvSpPr>
          <p:nvPr/>
        </p:nvSpPr>
        <p:spPr bwMode="auto">
          <a:xfrm>
            <a:off x="655638" y="1600200"/>
            <a:ext cx="209550"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6" descr="http://upload.wikimedia.org/wikipedia/en/thumb/9/9e/Flag_of_Japan.svg/22px-Flag_of_Japan.svg.png"/>
          <p:cNvSpPr>
            <a:spLocks noChangeAspect="1" noChangeArrowheads="1"/>
          </p:cNvSpPr>
          <p:nvPr/>
        </p:nvSpPr>
        <p:spPr bwMode="auto">
          <a:xfrm>
            <a:off x="655638" y="1600200"/>
            <a:ext cx="209550"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 name="AutoShape 7" descr="http://upload.wikimedia.org/wikipedia/commons/thumb/0/09/Flag_of_South_Korea.svg/22px-Flag_of_South_Korea.svg.png"/>
          <p:cNvSpPr>
            <a:spLocks noChangeAspect="1" noChangeArrowheads="1"/>
          </p:cNvSpPr>
          <p:nvPr/>
        </p:nvSpPr>
        <p:spPr bwMode="auto">
          <a:xfrm>
            <a:off x="655638" y="1600200"/>
            <a:ext cx="209550"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AutoShape 8" descr="http://upload.wikimedia.org/wikipedia/en/thumb/b/ba/Flag_of_Germany.svg/22px-Flag_of_Germany.svg.png"/>
          <p:cNvSpPr>
            <a:spLocks noChangeAspect="1" noChangeArrowheads="1"/>
          </p:cNvSpPr>
          <p:nvPr/>
        </p:nvSpPr>
        <p:spPr bwMode="auto">
          <a:xfrm>
            <a:off x="655638" y="1600200"/>
            <a:ext cx="209550" cy="123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AutoShape 9" descr="http://upload.wikimedia.org/wikipedia/en/thumb/c/cf/Flag_of_Canada.svg/22px-Flag_of_Canada.svg.png"/>
          <p:cNvSpPr>
            <a:spLocks noChangeAspect="1" noChangeArrowheads="1"/>
          </p:cNvSpPr>
          <p:nvPr/>
        </p:nvSpPr>
        <p:spPr bwMode="auto">
          <a:xfrm>
            <a:off x="655638" y="1600200"/>
            <a:ext cx="209550" cy="104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 name="AutoShape 10" descr="http://upload.wikimedia.org/wikipedia/commons/thumb/4/48/Flag_of_Singapore.svg/22px-Flag_of_Singapore.svg.png"/>
          <p:cNvSpPr>
            <a:spLocks noChangeAspect="1" noChangeArrowheads="1"/>
          </p:cNvSpPr>
          <p:nvPr/>
        </p:nvSpPr>
        <p:spPr bwMode="auto">
          <a:xfrm>
            <a:off x="655638" y="1600200"/>
            <a:ext cx="209550"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AutoShape 11" descr="http://upload.wikimedia.org/wikipedia/en/thumb/4/41/Flag_of_India.svg/22px-Flag_of_India.svg.png"/>
          <p:cNvSpPr>
            <a:spLocks noChangeAspect="1" noChangeArrowheads="1"/>
          </p:cNvSpPr>
          <p:nvPr/>
        </p:nvSpPr>
        <p:spPr bwMode="auto">
          <a:xfrm>
            <a:off x="655638" y="1600200"/>
            <a:ext cx="209550"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 name="Title 14"/>
          <p:cNvSpPr>
            <a:spLocks noGrp="1"/>
          </p:cNvSpPr>
          <p:nvPr>
            <p:ph type="ctrTitle"/>
          </p:nvPr>
        </p:nvSpPr>
        <p:spPr>
          <a:xfrm>
            <a:off x="774606" y="0"/>
            <a:ext cx="7772400" cy="1470025"/>
          </a:xfrm>
        </p:spPr>
        <p:txBody>
          <a:bodyPr/>
          <a:lstStyle/>
          <a:p>
            <a:r>
              <a:rPr lang="en-US" dirty="0" smtClean="0">
                <a:latin typeface="Times New Roman" pitchFamily="18" charset="0"/>
                <a:cs typeface="Times New Roman" pitchFamily="18" charset="0"/>
              </a:rPr>
              <a:t>International Visitors</a:t>
            </a:r>
            <a:endParaRPr lang="en-IN" dirty="0">
              <a:latin typeface="Times New Roman" pitchFamily="18" charset="0"/>
              <a:cs typeface="Times New Roman" pitchFamily="18" charset="0"/>
            </a:endParaRPr>
          </a:p>
        </p:txBody>
      </p:sp>
      <p:pic>
        <p:nvPicPr>
          <p:cNvPr id="16" name="Picture 3" descr="C:\Users\RAMI\Desktop\north land\772937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6450"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706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marL="0" indent="0" algn="ctr">
              <a:buNone/>
            </a:pPr>
            <a:endParaRPr lang="en-US" sz="4000" b="1" u="sng" dirty="0" smtClean="0">
              <a:latin typeface="Times New Roman" pitchFamily="18" charset="0"/>
              <a:cs typeface="Times New Roman" pitchFamily="18" charset="0"/>
            </a:endParaRPr>
          </a:p>
          <a:p>
            <a:pPr marL="0" indent="0" algn="ctr">
              <a:buNone/>
            </a:pPr>
            <a:endParaRPr lang="en-US" sz="4000" b="1" u="sng" dirty="0">
              <a:latin typeface="Times New Roman" pitchFamily="18" charset="0"/>
              <a:cs typeface="Times New Roman" pitchFamily="18" charset="0"/>
            </a:endParaRPr>
          </a:p>
          <a:p>
            <a:pPr marL="0" indent="0" algn="ctr">
              <a:buNone/>
            </a:pPr>
            <a:endParaRPr lang="en-US" sz="4000" b="1" u="sng" dirty="0" smtClean="0">
              <a:latin typeface="Times New Roman" pitchFamily="18" charset="0"/>
              <a:cs typeface="Times New Roman" pitchFamily="18" charset="0"/>
            </a:endParaRPr>
          </a:p>
          <a:p>
            <a:pPr marL="0" indent="0" algn="ctr">
              <a:buNone/>
            </a:pPr>
            <a:r>
              <a:rPr lang="en-US" sz="4000" b="1" u="sng" dirty="0" smtClean="0">
                <a:latin typeface="Times New Roman" pitchFamily="18" charset="0"/>
                <a:cs typeface="Times New Roman" pitchFamily="18" charset="0"/>
              </a:rPr>
              <a:t>NORTH ISLAND</a:t>
            </a:r>
            <a:endParaRPr lang="en-US" sz="40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3683957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591</TotalTime>
  <Words>1901</Words>
  <Application>Microsoft Office PowerPoint</Application>
  <PresentationFormat>On-screen Show (4:3)</PresentationFormat>
  <Paragraphs>413</Paragraphs>
  <Slides>70</Slides>
  <Notes>3</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PowerPoint Presentation</vt:lpstr>
      <vt:lpstr>       COUNTRY PRESENTATION NEW ZEALAND</vt:lpstr>
      <vt:lpstr>History</vt:lpstr>
      <vt:lpstr>Overview</vt:lpstr>
      <vt:lpstr>Contd.,</vt:lpstr>
      <vt:lpstr>Climate</vt:lpstr>
      <vt:lpstr>Tourism</vt:lpstr>
      <vt:lpstr>International Visitors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GEOGRAPHY</vt:lpstr>
      <vt:lpstr>DEMOGRAPHICS</vt:lpstr>
      <vt:lpstr>TOURISM</vt:lpstr>
      <vt:lpstr>TOURIST 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HOTEL</vt:lpstr>
      <vt:lpstr>PowerPoint Presentation</vt:lpstr>
      <vt:lpstr>PowerPoint Presentation</vt:lpstr>
      <vt:lpstr>TOURIST INFORMATION</vt:lpstr>
      <vt:lpstr>PowerPoint Presentation</vt:lpstr>
      <vt:lpstr>HISTORY</vt:lpstr>
      <vt:lpstr>HISTORY</vt:lpstr>
      <vt:lpstr>CONT….</vt:lpstr>
      <vt:lpstr>MAORI MYTHOLOGY </vt:lpstr>
      <vt:lpstr>Maori Culture</vt:lpstr>
      <vt:lpstr>CULTURE</vt:lpstr>
      <vt:lpstr>WARFARE</vt:lpstr>
      <vt:lpstr>DAILY TASKS</vt:lpstr>
      <vt:lpstr>KEY VALUES OF THEIR CULTURE</vt:lpstr>
      <vt:lpstr>MARAE- ANCESTRAL HOUSE</vt:lpstr>
      <vt:lpstr>DEATH </vt:lpstr>
      <vt:lpstr>FOOD, CLOTHING AND ART</vt:lpstr>
      <vt:lpstr>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PRESENTATION NEW ZEALAND</dc:title>
  <dc:creator>Amit Kumar</dc:creator>
  <cp:lastModifiedBy>Amit Kumar</cp:lastModifiedBy>
  <cp:revision>151</cp:revision>
  <dcterms:created xsi:type="dcterms:W3CDTF">2012-01-03T05:51:55Z</dcterms:created>
  <dcterms:modified xsi:type="dcterms:W3CDTF">2012-01-13T18:29:24Z</dcterms:modified>
</cp:coreProperties>
</file>